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66" r:id="rId3"/>
    <p:sldId id="267" r:id="rId4"/>
    <p:sldId id="268" r:id="rId5"/>
    <p:sldId id="269" r:id="rId6"/>
    <p:sldId id="270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1056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227B-55C4-4B96-B536-2C448FC283CF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A083-83BA-4D5A-BF64-C45406BE412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227B-55C4-4B96-B536-2C448FC283CF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A083-83BA-4D5A-BF64-C45406BE412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227B-55C4-4B96-B536-2C448FC283CF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A083-83BA-4D5A-BF64-C45406BE412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227B-55C4-4B96-B536-2C448FC283CF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A083-83BA-4D5A-BF64-C45406BE412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227B-55C4-4B96-B536-2C448FC283CF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A083-83BA-4D5A-BF64-C45406BE412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227B-55C4-4B96-B536-2C448FC283CF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A083-83BA-4D5A-BF64-C45406BE412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227B-55C4-4B96-B536-2C448FC283CF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A083-83BA-4D5A-BF64-C45406BE412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227B-55C4-4B96-B536-2C448FC283CF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A083-83BA-4D5A-BF64-C45406BE412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227B-55C4-4B96-B536-2C448FC283CF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A083-83BA-4D5A-BF64-C45406BE412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227B-55C4-4B96-B536-2C448FC283CF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A083-83BA-4D5A-BF64-C45406BE412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F7227B-55C4-4B96-B536-2C448FC283CF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60A083-83BA-4D5A-BF64-C45406BE412C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7227B-55C4-4B96-B536-2C448FC283CF}" type="datetimeFigureOut">
              <a:rPr lang="fr-FR" smtClean="0"/>
              <a:pPr/>
              <a:t>25/03/2020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0A083-83BA-4D5A-BF64-C45406BE412C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buNone/>
            </a:pPr>
            <a:endParaRPr lang="fr-FR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>
              <a:buNone/>
            </a:pPr>
            <a:r>
              <a:rPr lang="ar-MA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الحصة:30/03/2020</a:t>
            </a:r>
            <a:r>
              <a:rPr lang="fr-FR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 </a:t>
            </a:r>
            <a:endParaRPr lang="fr-FR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>
              <a:buNone/>
            </a:pPr>
            <a:endParaRPr lang="fr-FR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>
              <a:buNone/>
            </a:pPr>
            <a:r>
              <a:rPr lang="ar-M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الفصل</a:t>
            </a:r>
            <a:r>
              <a:rPr lang="ar-MA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 </a:t>
            </a:r>
            <a:r>
              <a:rPr lang="ar-M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الرابع</a:t>
            </a:r>
            <a:endParaRPr lang="fr-FR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>
              <a:buNone/>
            </a:pPr>
            <a:r>
              <a:rPr lang="ar-MA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المادة: الصرف</a:t>
            </a:r>
            <a:endParaRPr lang="fr-FR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>
              <a:buNone/>
            </a:pPr>
            <a:r>
              <a:rPr lang="ar-MA" sz="36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الدرس: الاعلال بالنقل </a:t>
            </a:r>
            <a:r>
              <a:rPr lang="ar-M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والتسكين</a:t>
            </a:r>
            <a:endParaRPr lang="fr-FR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>
              <a:buNone/>
            </a:pPr>
            <a:endParaRPr lang="fr-FR" sz="36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ctr">
              <a:buNone/>
            </a:pPr>
            <a:r>
              <a:rPr lang="ar-MA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إعداد</a:t>
            </a:r>
            <a:r>
              <a:rPr lang="ar-MA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 ذة مليكة مطيع</a:t>
            </a:r>
            <a:endParaRPr lang="fr-FR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0556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>
            <a:normAutofit fontScale="92500" lnSpcReduction="10000"/>
          </a:bodyPr>
          <a:lstStyle/>
          <a:p>
            <a:pPr algn="r" rtl="1">
              <a:buNone/>
            </a:pPr>
            <a:r>
              <a:rPr lang="ar-MA" b="1" dirty="0" smtClean="0">
                <a:solidFill>
                  <a:srgbClr val="00B0F0"/>
                </a:solidFill>
              </a:rPr>
              <a:t>الإعلال  بالنقل والتسكين</a:t>
            </a:r>
          </a:p>
          <a:p>
            <a:pPr algn="r" rtl="1">
              <a:buNone/>
            </a:pPr>
            <a:r>
              <a:rPr lang="ar-MA" dirty="0" smtClean="0"/>
              <a:t>هو نقل حركة حرف العلة إلى الساكن الصحيح قبله نحو:</a:t>
            </a:r>
            <a:r>
              <a:rPr lang="ar-MA" b="1" dirty="0" smtClean="0">
                <a:solidFill>
                  <a:srgbClr val="00B050"/>
                </a:solidFill>
              </a:rPr>
              <a:t>يقول- يبيع...</a:t>
            </a:r>
            <a:r>
              <a:rPr lang="ar-MA" dirty="0" smtClean="0"/>
              <a:t>وأصلهما -:</a:t>
            </a:r>
            <a:r>
              <a:rPr lang="ar-MA" b="1" dirty="0" smtClean="0">
                <a:solidFill>
                  <a:srgbClr val="00B050"/>
                </a:solidFill>
              </a:rPr>
              <a:t>يقول- يبيع</a:t>
            </a:r>
            <a:r>
              <a:rPr lang="ar-MA" dirty="0" smtClean="0"/>
              <a:t>..ولا يكون إلا في عين الكلمة</a:t>
            </a:r>
          </a:p>
          <a:p>
            <a:pPr algn="r" rtl="1">
              <a:buNone/>
            </a:pPr>
            <a:r>
              <a:rPr lang="ar-MA" dirty="0" smtClean="0"/>
              <a:t>و بعد النقل يرى إذا كان حرف العلة يجانس الحركة المنقولة فلا </a:t>
            </a:r>
            <a:r>
              <a:rPr lang="ar-MA" dirty="0" err="1" smtClean="0"/>
              <a:t>شئ</a:t>
            </a:r>
            <a:r>
              <a:rPr lang="ar-MA" dirty="0" smtClean="0"/>
              <a:t> غير نقل الحركة من الحرف المعتل كما تقدّم في </a:t>
            </a:r>
            <a:r>
              <a:rPr lang="ar-MA" b="1" dirty="0" smtClean="0">
                <a:solidFill>
                  <a:srgbClr val="00B050"/>
                </a:solidFill>
              </a:rPr>
              <a:t>مثل:يقول- يبيع</a:t>
            </a:r>
          </a:p>
          <a:p>
            <a:pPr algn="r" rtl="1">
              <a:buNone/>
            </a:pPr>
            <a:r>
              <a:rPr lang="ar-MA" dirty="0" smtClean="0"/>
              <a:t>أما إذا كان حرف العلة لا يجانس الحركة المنقولة فلا يكفي النقل وإنما يتبعه قلب حرف العلة حرفا يجانس الحركة </a:t>
            </a:r>
            <a:r>
              <a:rPr lang="ar-MA" dirty="0" err="1" smtClean="0"/>
              <a:t>المنقلولة</a:t>
            </a:r>
            <a:r>
              <a:rPr lang="ar-MA" dirty="0" smtClean="0"/>
              <a:t> نحو:يخاف- يهاب..واصلهما:يخوف- </a:t>
            </a:r>
            <a:r>
              <a:rPr lang="ar-MA" dirty="0" err="1" smtClean="0"/>
              <a:t>يهييب</a:t>
            </a:r>
            <a:r>
              <a:rPr lang="ar-MA" dirty="0" smtClean="0"/>
              <a:t>..فلما نقلت حركة العلة إلى الساكن قبله وجدنا أن الواو في يخوف لا تجانس الفتحة المنقولة فقلبت ألفا </a:t>
            </a:r>
            <a:r>
              <a:rPr lang="ar-MA" dirty="0" err="1" smtClean="0"/>
              <a:t>و</a:t>
            </a:r>
            <a:r>
              <a:rPr lang="ar-MA" dirty="0" smtClean="0"/>
              <a:t> صار الفعل يخاف </a:t>
            </a:r>
            <a:r>
              <a:rPr lang="ar-MA" dirty="0" err="1" smtClean="0"/>
              <a:t>و</a:t>
            </a:r>
            <a:r>
              <a:rPr lang="ar-MA" dirty="0" smtClean="0"/>
              <a:t> كذا الياء في </a:t>
            </a:r>
            <a:r>
              <a:rPr lang="ar-MA" dirty="0" err="1" smtClean="0"/>
              <a:t>يهيب</a:t>
            </a:r>
            <a:r>
              <a:rPr lang="ar-MA" dirty="0" smtClean="0"/>
              <a:t> لا تجانس الفتحة فقلبت ألفا وصار الفعل يهاب </a:t>
            </a: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 algn="r" rtl="1">
              <a:buNone/>
            </a:pPr>
            <a:r>
              <a:rPr lang="ar-MA" b="1" dirty="0" smtClean="0">
                <a:solidFill>
                  <a:srgbClr val="00B0F0"/>
                </a:solidFill>
              </a:rPr>
              <a:t>مواضع الإعلال بالنقل</a:t>
            </a:r>
          </a:p>
          <a:p>
            <a:pPr algn="r" rtl="1">
              <a:buNone/>
            </a:pPr>
            <a:r>
              <a:rPr lang="ar-MA" b="1" dirty="0" smtClean="0">
                <a:solidFill>
                  <a:srgbClr val="C00000"/>
                </a:solidFill>
              </a:rPr>
              <a:t>الموضع </a:t>
            </a:r>
            <a:r>
              <a:rPr lang="ar-MA" b="1" dirty="0" err="1" smtClean="0">
                <a:solidFill>
                  <a:srgbClr val="C00000"/>
                </a:solidFill>
              </a:rPr>
              <a:t>الاول</a:t>
            </a:r>
            <a:endParaRPr lang="ar-MA" b="1" dirty="0" smtClean="0">
              <a:solidFill>
                <a:srgbClr val="C00000"/>
              </a:solidFill>
            </a:endParaRPr>
          </a:p>
          <a:p>
            <a:pPr algn="r" rtl="1">
              <a:buNone/>
            </a:pPr>
            <a:r>
              <a:rPr lang="ar-MA" dirty="0" smtClean="0"/>
              <a:t>الفعل الأجوف أي:المعتل العين نحو:يقول – يبيع- يعيش..و الأصل:يقول- يبيع- يعيش..</a:t>
            </a:r>
          </a:p>
          <a:p>
            <a:pPr algn="r" rtl="1">
              <a:buNone/>
            </a:pPr>
            <a:r>
              <a:rPr lang="ar-MA" b="1" dirty="0" smtClean="0">
                <a:solidFill>
                  <a:srgbClr val="C00000"/>
                </a:solidFill>
              </a:rPr>
              <a:t>الموضع الثاني</a:t>
            </a:r>
          </a:p>
          <a:p>
            <a:pPr algn="r" rtl="1">
              <a:buNone/>
            </a:pPr>
            <a:r>
              <a:rPr lang="ar-MA" b="1" dirty="0" smtClean="0">
                <a:solidFill>
                  <a:srgbClr val="7030A0"/>
                </a:solidFill>
              </a:rPr>
              <a:t>الاسم المشبه للفعل المضارع في وزنه فقط دون زيادة </a:t>
            </a:r>
            <a:r>
              <a:rPr lang="ar-MA" dirty="0" smtClean="0"/>
              <a:t>نحو:</a:t>
            </a:r>
            <a:r>
              <a:rPr lang="ar-MA" b="1" dirty="0" smtClean="0">
                <a:solidFill>
                  <a:srgbClr val="00B050"/>
                </a:solidFill>
              </a:rPr>
              <a:t>مقام- معاش- مطار</a:t>
            </a:r>
            <a:r>
              <a:rPr lang="ar-MA" dirty="0" smtClean="0"/>
              <a:t>..والأصل:</a:t>
            </a:r>
            <a:r>
              <a:rPr lang="ar-MA" b="1" dirty="0" smtClean="0">
                <a:solidFill>
                  <a:srgbClr val="00B050"/>
                </a:solidFill>
              </a:rPr>
              <a:t>مقوم- </a:t>
            </a:r>
            <a:r>
              <a:rPr lang="ar-MA" b="1" dirty="0" err="1" smtClean="0">
                <a:solidFill>
                  <a:srgbClr val="00B050"/>
                </a:solidFill>
              </a:rPr>
              <a:t>معيش</a:t>
            </a:r>
            <a:r>
              <a:rPr lang="ar-MA" b="1" dirty="0" smtClean="0">
                <a:solidFill>
                  <a:srgbClr val="00B050"/>
                </a:solidFill>
              </a:rPr>
              <a:t>- مطير</a:t>
            </a:r>
            <a:r>
              <a:rPr lang="ar-MA" dirty="0" smtClean="0"/>
              <a:t>..حيث نقلت حركة العين إلى الساكن وقلبت العين لتجانس الحركة المنقولة</a:t>
            </a:r>
          </a:p>
          <a:p>
            <a:pPr algn="r" rtl="1"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 algn="r" rtl="1">
              <a:buNone/>
            </a:pPr>
            <a:r>
              <a:rPr lang="ar-MA" b="1" dirty="0" smtClean="0">
                <a:solidFill>
                  <a:srgbClr val="C00000"/>
                </a:solidFill>
              </a:rPr>
              <a:t>الموضع الثالث</a:t>
            </a:r>
          </a:p>
          <a:p>
            <a:pPr algn="r" rtl="1">
              <a:buNone/>
            </a:pPr>
            <a:r>
              <a:rPr lang="ar-MA" b="1" dirty="0" smtClean="0">
                <a:solidFill>
                  <a:srgbClr val="7030A0"/>
                </a:solidFill>
              </a:rPr>
              <a:t>المصدر الذي جاء على وزن </a:t>
            </a:r>
            <a:r>
              <a:rPr lang="ar-MA" b="1" dirty="0" err="1" smtClean="0">
                <a:solidFill>
                  <a:srgbClr val="7030A0"/>
                </a:solidFill>
              </a:rPr>
              <a:t>افعال</a:t>
            </a:r>
            <a:r>
              <a:rPr lang="ar-MA" b="1" dirty="0" smtClean="0">
                <a:solidFill>
                  <a:srgbClr val="7030A0"/>
                </a:solidFill>
              </a:rPr>
              <a:t> أو </a:t>
            </a:r>
            <a:r>
              <a:rPr lang="ar-MA" b="1" dirty="0" err="1" smtClean="0">
                <a:solidFill>
                  <a:srgbClr val="7030A0"/>
                </a:solidFill>
              </a:rPr>
              <a:t>استفعال</a:t>
            </a:r>
            <a:r>
              <a:rPr lang="ar-MA" b="1" dirty="0" smtClean="0">
                <a:solidFill>
                  <a:srgbClr val="7030A0"/>
                </a:solidFill>
              </a:rPr>
              <a:t> </a:t>
            </a:r>
            <a:r>
              <a:rPr lang="ar-MA" dirty="0" smtClean="0"/>
              <a:t>المعتل العين نحو:إقامة- استقامة..وهما مصدران للفعلين:أقام- استقام..</a:t>
            </a:r>
          </a:p>
          <a:p>
            <a:pPr algn="r" rtl="1">
              <a:buNone/>
            </a:pPr>
            <a:r>
              <a:rPr lang="ar-MA" dirty="0" smtClean="0"/>
              <a:t>وأصلهما:</a:t>
            </a:r>
            <a:r>
              <a:rPr lang="ar-MA" b="1" dirty="0" err="1" smtClean="0">
                <a:solidFill>
                  <a:srgbClr val="00B050"/>
                </a:solidFill>
              </a:rPr>
              <a:t>إقوام</a:t>
            </a:r>
            <a:r>
              <a:rPr lang="ar-MA" b="1" dirty="0" smtClean="0">
                <a:solidFill>
                  <a:srgbClr val="00B050"/>
                </a:solidFill>
              </a:rPr>
              <a:t>- </a:t>
            </a:r>
            <a:r>
              <a:rPr lang="ar-MA" b="1" dirty="0" err="1" smtClean="0">
                <a:solidFill>
                  <a:srgbClr val="00B050"/>
                </a:solidFill>
              </a:rPr>
              <a:t>استقوام</a:t>
            </a:r>
            <a:r>
              <a:rPr lang="ar-MA" b="1" dirty="0" smtClean="0">
                <a:solidFill>
                  <a:srgbClr val="00B050"/>
                </a:solidFill>
              </a:rPr>
              <a:t>..</a:t>
            </a:r>
            <a:r>
              <a:rPr lang="ar-MA" dirty="0" smtClean="0"/>
              <a:t>حيث نقلت حركة الواو إلى الساكن قبلها ثم قلبت الواو ألفا لتجانس الحركة فعندئذ اجتمع ألفان في كل من الكلمتين </a:t>
            </a:r>
            <a:r>
              <a:rPr lang="ar-MA" dirty="0" err="1" smtClean="0"/>
              <a:t>و</a:t>
            </a:r>
            <a:r>
              <a:rPr lang="ar-MA" dirty="0" smtClean="0"/>
              <a:t> صارتا:</a:t>
            </a:r>
            <a:r>
              <a:rPr lang="ar-MA" b="1" dirty="0" err="1" smtClean="0">
                <a:solidFill>
                  <a:srgbClr val="00B050"/>
                </a:solidFill>
              </a:rPr>
              <a:t>اقاام</a:t>
            </a:r>
            <a:r>
              <a:rPr lang="ar-MA" b="1" dirty="0" smtClean="0">
                <a:solidFill>
                  <a:srgbClr val="00B050"/>
                </a:solidFill>
              </a:rPr>
              <a:t> – </a:t>
            </a:r>
            <a:r>
              <a:rPr lang="ar-MA" b="1" dirty="0" err="1" smtClean="0">
                <a:solidFill>
                  <a:srgbClr val="00B050"/>
                </a:solidFill>
              </a:rPr>
              <a:t>استقاام</a:t>
            </a:r>
            <a:r>
              <a:rPr lang="ar-MA" dirty="0" smtClean="0"/>
              <a:t>..فيجب حذف </a:t>
            </a:r>
            <a:r>
              <a:rPr lang="ar-MA" dirty="0" err="1" smtClean="0"/>
              <a:t>احدى</a:t>
            </a:r>
            <a:r>
              <a:rPr lang="ar-MA" dirty="0" smtClean="0"/>
              <a:t> الألفين لالتقاء الساكنين ويعوض عنها بتاء في الأخر فتصير الكلمتان هكذا:إقامة- استقامة</a:t>
            </a:r>
          </a:p>
          <a:p>
            <a:pPr algn="r" rtl="1">
              <a:buNone/>
            </a:pPr>
            <a:r>
              <a:rPr lang="ar-MA" dirty="0" smtClean="0"/>
              <a:t>وقد تحذف هذه التاء عند الإضافة نحو:إقام الصلاة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 algn="r" rtl="1">
              <a:buNone/>
            </a:pPr>
            <a:r>
              <a:rPr lang="ar-MA" b="1" dirty="0" smtClean="0">
                <a:solidFill>
                  <a:srgbClr val="C00000"/>
                </a:solidFill>
              </a:rPr>
              <a:t>الموضع الرابع</a:t>
            </a:r>
          </a:p>
          <a:p>
            <a:pPr algn="r" rtl="1">
              <a:buNone/>
            </a:pPr>
            <a:r>
              <a:rPr lang="ar-MA" b="1" dirty="0" smtClean="0">
                <a:solidFill>
                  <a:srgbClr val="7030A0"/>
                </a:solidFill>
              </a:rPr>
              <a:t>اسم المفعول من </a:t>
            </a:r>
            <a:r>
              <a:rPr lang="ar-MA" b="1" dirty="0" err="1" smtClean="0">
                <a:solidFill>
                  <a:srgbClr val="7030A0"/>
                </a:solidFill>
              </a:rPr>
              <a:t>الاجوف</a:t>
            </a:r>
            <a:r>
              <a:rPr lang="ar-MA" b="1" dirty="0" smtClean="0">
                <a:solidFill>
                  <a:srgbClr val="7030A0"/>
                </a:solidFill>
              </a:rPr>
              <a:t> الثلاثي </a:t>
            </a:r>
            <a:r>
              <a:rPr lang="ar-MA" dirty="0" smtClean="0"/>
              <a:t>سواء كان واويا </a:t>
            </a:r>
            <a:r>
              <a:rPr lang="ar-MA" dirty="0" err="1" smtClean="0"/>
              <a:t>أويائيا</a:t>
            </a:r>
            <a:endParaRPr lang="ar-MA" dirty="0" smtClean="0"/>
          </a:p>
          <a:p>
            <a:pPr algn="r" rtl="1">
              <a:buNone/>
            </a:pPr>
            <a:r>
              <a:rPr lang="ar-MA" b="1" dirty="0" smtClean="0">
                <a:solidFill>
                  <a:schemeClr val="accent6">
                    <a:lumMod val="75000"/>
                  </a:schemeClr>
                </a:solidFill>
              </a:rPr>
              <a:t>الواوي</a:t>
            </a:r>
            <a:r>
              <a:rPr lang="ar-MA" dirty="0" smtClean="0"/>
              <a:t> مثل:</a:t>
            </a:r>
            <a:r>
              <a:rPr lang="ar-MA" b="1" dirty="0" smtClean="0">
                <a:solidFill>
                  <a:srgbClr val="00B050"/>
                </a:solidFill>
              </a:rPr>
              <a:t>مقول- مصون..</a:t>
            </a:r>
            <a:r>
              <a:rPr lang="ar-MA" dirty="0" smtClean="0"/>
              <a:t>والأصل:</a:t>
            </a:r>
            <a:r>
              <a:rPr lang="ar-MA" b="1" dirty="0" err="1" smtClean="0">
                <a:solidFill>
                  <a:srgbClr val="00B050"/>
                </a:solidFill>
              </a:rPr>
              <a:t>مقوول</a:t>
            </a:r>
            <a:r>
              <a:rPr lang="ar-MA" b="1" dirty="0" smtClean="0">
                <a:solidFill>
                  <a:srgbClr val="00B050"/>
                </a:solidFill>
              </a:rPr>
              <a:t>- </a:t>
            </a:r>
            <a:r>
              <a:rPr lang="ar-MA" b="1" dirty="0" err="1" smtClean="0">
                <a:solidFill>
                  <a:srgbClr val="00B050"/>
                </a:solidFill>
              </a:rPr>
              <a:t>مصوون</a:t>
            </a:r>
            <a:r>
              <a:rPr lang="ar-MA" dirty="0" smtClean="0"/>
              <a:t>..حيث نقلت حركة الواو إلى الساكن فالتقى واوان ساكنان فحذفت </a:t>
            </a:r>
            <a:r>
              <a:rPr lang="ar-MA" dirty="0" err="1" smtClean="0"/>
              <a:t>احدى</a:t>
            </a:r>
            <a:r>
              <a:rPr lang="ar-MA" dirty="0" smtClean="0"/>
              <a:t> الواوين وليس في الواوي إلا </a:t>
            </a:r>
            <a:r>
              <a:rPr lang="ar-MA" b="1" dirty="0" smtClean="0">
                <a:solidFill>
                  <a:schemeClr val="accent3">
                    <a:lumMod val="75000"/>
                  </a:schemeClr>
                </a:solidFill>
              </a:rPr>
              <a:t>نقل</a:t>
            </a:r>
            <a:r>
              <a:rPr lang="ar-MA" dirty="0" smtClean="0"/>
              <a:t> الحركة ثم </a:t>
            </a:r>
            <a:r>
              <a:rPr lang="ar-MA" b="1" dirty="0" smtClean="0">
                <a:solidFill>
                  <a:schemeClr val="accent3">
                    <a:lumMod val="75000"/>
                  </a:schemeClr>
                </a:solidFill>
              </a:rPr>
              <a:t>الحذف</a:t>
            </a:r>
          </a:p>
          <a:p>
            <a:pPr algn="r" rtl="1">
              <a:buNone/>
            </a:pPr>
            <a:r>
              <a:rPr lang="ar-MA" b="1" dirty="0" smtClean="0">
                <a:solidFill>
                  <a:schemeClr val="accent6">
                    <a:lumMod val="75000"/>
                  </a:schemeClr>
                </a:solidFill>
              </a:rPr>
              <a:t>اليائي</a:t>
            </a:r>
            <a:r>
              <a:rPr lang="ar-MA" dirty="0" smtClean="0"/>
              <a:t> مثل:</a:t>
            </a:r>
            <a:r>
              <a:rPr lang="ar-MA" b="1" dirty="0" err="1" smtClean="0">
                <a:solidFill>
                  <a:srgbClr val="00B050"/>
                </a:solidFill>
              </a:rPr>
              <a:t>مبيع</a:t>
            </a:r>
            <a:r>
              <a:rPr lang="ar-MA" b="1" dirty="0" smtClean="0">
                <a:solidFill>
                  <a:srgbClr val="00B050"/>
                </a:solidFill>
              </a:rPr>
              <a:t>- مدين</a:t>
            </a:r>
            <a:r>
              <a:rPr lang="ar-MA" dirty="0" smtClean="0"/>
              <a:t>..</a:t>
            </a:r>
            <a:r>
              <a:rPr lang="ar-MA" dirty="0" err="1" smtClean="0"/>
              <a:t>والاصل</a:t>
            </a:r>
            <a:r>
              <a:rPr lang="ar-MA" dirty="0" smtClean="0"/>
              <a:t>:</a:t>
            </a:r>
            <a:r>
              <a:rPr lang="ar-MA" b="1" dirty="0" err="1" smtClean="0">
                <a:solidFill>
                  <a:srgbClr val="00B050"/>
                </a:solidFill>
              </a:rPr>
              <a:t>مبيوع</a:t>
            </a:r>
            <a:r>
              <a:rPr lang="ar-MA" b="1" dirty="0" smtClean="0">
                <a:solidFill>
                  <a:srgbClr val="00B050"/>
                </a:solidFill>
              </a:rPr>
              <a:t>- </a:t>
            </a:r>
            <a:r>
              <a:rPr lang="ar-MA" b="1" dirty="0" err="1" smtClean="0">
                <a:solidFill>
                  <a:srgbClr val="00B050"/>
                </a:solidFill>
              </a:rPr>
              <a:t>مديون</a:t>
            </a:r>
            <a:r>
              <a:rPr lang="ar-MA" dirty="0" smtClean="0"/>
              <a:t>..حيث نقلت ضمة الياء إلى الساكن ثم حذفت الواو لالتقاء الساكنين ويزاد على </a:t>
            </a:r>
            <a:r>
              <a:rPr lang="ar-MA" b="1" dirty="0" smtClean="0">
                <a:solidFill>
                  <a:schemeClr val="accent3">
                    <a:lumMod val="75000"/>
                  </a:schemeClr>
                </a:solidFill>
              </a:rPr>
              <a:t>النقل </a:t>
            </a:r>
            <a:r>
              <a:rPr lang="ar-MA" dirty="0" smtClean="0"/>
              <a:t>و</a:t>
            </a:r>
            <a:r>
              <a:rPr lang="ar-MA" b="1" dirty="0" smtClean="0">
                <a:solidFill>
                  <a:schemeClr val="accent3">
                    <a:lumMod val="75000"/>
                  </a:schemeClr>
                </a:solidFill>
              </a:rPr>
              <a:t>الحذف</a:t>
            </a:r>
            <a:r>
              <a:rPr lang="ar-MA" dirty="0" smtClean="0"/>
              <a:t> </a:t>
            </a:r>
            <a:r>
              <a:rPr lang="ar-MA" b="1" dirty="0" smtClean="0">
                <a:solidFill>
                  <a:schemeClr val="accent3">
                    <a:lumMod val="75000"/>
                  </a:schemeClr>
                </a:solidFill>
              </a:rPr>
              <a:t>قلب</a:t>
            </a:r>
            <a:r>
              <a:rPr lang="ar-MA" dirty="0" smtClean="0"/>
              <a:t> الضمة كسرة لتجانس الياء فتصير:</a:t>
            </a:r>
            <a:r>
              <a:rPr lang="ar-MA" b="1" dirty="0" err="1" smtClean="0">
                <a:solidFill>
                  <a:srgbClr val="00B050"/>
                </a:solidFill>
              </a:rPr>
              <a:t>مبيع</a:t>
            </a:r>
            <a:r>
              <a:rPr lang="ar-MA" b="1" dirty="0" smtClean="0">
                <a:solidFill>
                  <a:srgbClr val="00B050"/>
                </a:solidFill>
              </a:rPr>
              <a:t>- مدين</a:t>
            </a:r>
            <a:r>
              <a:rPr lang="ar-MA" dirty="0" smtClean="0"/>
              <a:t>..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/>
          <a:lstStyle/>
          <a:p>
            <a:pPr algn="r" rtl="1">
              <a:buNone/>
            </a:pPr>
            <a:r>
              <a:rPr lang="ar-MA" b="1" dirty="0" smtClean="0">
                <a:solidFill>
                  <a:srgbClr val="7030A0"/>
                </a:solidFill>
              </a:rPr>
              <a:t>متى يتبع الإعلال بالنقل إعلال بالقلب </a:t>
            </a:r>
          </a:p>
          <a:p>
            <a:pPr algn="r" rtl="1">
              <a:buNone/>
            </a:pPr>
            <a:r>
              <a:rPr lang="ar-MA" dirty="0" smtClean="0"/>
              <a:t>إذا كانت الحركة المنقولة مجانسة للحرف المعتل فليس غير النقل نحو:</a:t>
            </a:r>
            <a:r>
              <a:rPr lang="ar-MA" b="1" dirty="0" smtClean="0">
                <a:solidFill>
                  <a:srgbClr val="00B050"/>
                </a:solidFill>
              </a:rPr>
              <a:t>يقول- يبيع</a:t>
            </a:r>
            <a:r>
              <a:rPr lang="ar-MA" dirty="0" smtClean="0"/>
              <a:t>..</a:t>
            </a:r>
          </a:p>
          <a:p>
            <a:pPr algn="r" rtl="1">
              <a:buNone/>
            </a:pPr>
            <a:r>
              <a:rPr lang="ar-MA" dirty="0" smtClean="0"/>
              <a:t>أما إذا كانت الحركة المنقولة غير مجانسة للحرف فلابد أن يتبع</a:t>
            </a:r>
          </a:p>
          <a:p>
            <a:pPr algn="r" rtl="1">
              <a:buNone/>
            </a:pPr>
            <a:r>
              <a:rPr lang="ar-MA" dirty="0" smtClean="0"/>
              <a:t>الإعلال بالنقل إعلال بالقلب نحو:</a:t>
            </a:r>
            <a:r>
              <a:rPr lang="ar-MA" b="1" dirty="0" smtClean="0">
                <a:solidFill>
                  <a:srgbClr val="00B050"/>
                </a:solidFill>
              </a:rPr>
              <a:t>يخاف- يهاب</a:t>
            </a:r>
            <a:r>
              <a:rPr lang="ar-MA" dirty="0" smtClean="0"/>
              <a:t>..</a:t>
            </a:r>
          </a:p>
          <a:p>
            <a:pPr algn="r" rtl="1">
              <a:buNone/>
            </a:pPr>
            <a:r>
              <a:rPr lang="ar-MA" dirty="0" smtClean="0"/>
              <a:t>ويجتمع </a:t>
            </a:r>
            <a:r>
              <a:rPr lang="ar-MA" b="1" dirty="0" smtClean="0">
                <a:solidFill>
                  <a:schemeClr val="accent6">
                    <a:lumMod val="75000"/>
                  </a:schemeClr>
                </a:solidFill>
              </a:rPr>
              <a:t>النقل والقلب والحذف </a:t>
            </a:r>
            <a:r>
              <a:rPr lang="ar-MA" dirty="0" smtClean="0"/>
              <a:t>في مثل:</a:t>
            </a:r>
            <a:r>
              <a:rPr lang="ar-MA" b="1" dirty="0" smtClean="0">
                <a:solidFill>
                  <a:srgbClr val="00B050"/>
                </a:solidFill>
              </a:rPr>
              <a:t>إقامة- استقامة..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502</TotalTime>
  <Words>362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Thème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abdou</dc:creator>
  <cp:lastModifiedBy>Yassine Moutie</cp:lastModifiedBy>
  <cp:revision>9</cp:revision>
  <dcterms:created xsi:type="dcterms:W3CDTF">2019-04-01T00:45:08Z</dcterms:created>
  <dcterms:modified xsi:type="dcterms:W3CDTF">2020-03-25T19:36:38Z</dcterms:modified>
</cp:coreProperties>
</file>