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05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BC81DB1-2E90-4DBF-A4FE-90BA8680CD62}" type="datetimeFigureOut">
              <a:rPr lang="fr-FR" smtClean="0"/>
              <a:t>25/03/2020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BC81DB1-2E90-4DBF-A4FE-90BA8680CD62}" type="datetimeFigureOut">
              <a:rPr lang="fr-FR" smtClean="0"/>
              <a:t>25/03/2020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BC81DB1-2E90-4DBF-A4FE-90BA8680CD62}" type="datetimeFigureOut">
              <a:rPr lang="fr-FR" smtClean="0"/>
              <a:t>25/03/2020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C81DB1-2E90-4DBF-A4FE-90BA8680CD62}" type="datetimeFigureOut">
              <a:rPr lang="fr-FR" smtClean="0"/>
              <a:t>25/03/2020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C81DB1-2E90-4DBF-A4FE-90BA8680CD62}" type="datetimeFigureOut">
              <a:rPr lang="fr-FR" smtClean="0"/>
              <a:t>25/03/2020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C81DB1-2E90-4DBF-A4FE-90BA8680CD62}" type="datetimeFigureOut">
              <a:rPr lang="fr-FR" smtClean="0"/>
              <a:t>25/03/2020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B8F84-B13A-4198-8310-F72C67A3B62B}"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style>
          <a:lnRef idx="2">
            <a:schemeClr val="accent1"/>
          </a:lnRef>
          <a:fillRef idx="1">
            <a:schemeClr val="lt1"/>
          </a:fillRef>
          <a:effectRef idx="0">
            <a:schemeClr val="accent1"/>
          </a:effectRef>
          <a:fontRef idx="minor">
            <a:schemeClr val="dk1"/>
          </a:fontRef>
        </p:style>
        <p:txBody>
          <a:bodyPr>
            <a:noAutofit/>
          </a:bodyPr>
          <a:lstStyle/>
          <a:p>
            <a:pPr algn="ctr">
              <a:buNone/>
            </a:pP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الحصة:06/04/2020</a:t>
            </a:r>
            <a:r>
              <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الفصل</a:t>
            </a:r>
            <a:r>
              <a:rPr lang="ar-M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MA"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الرابع</a:t>
            </a: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المادة: الصرف</a:t>
            </a:r>
            <a:endParaRPr lang="fr-F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الدرس: الاعلال </a:t>
            </a:r>
            <a:r>
              <a:rPr lang="ar-MA"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بالحذف</a:t>
            </a: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إعداد</a:t>
            </a:r>
            <a:r>
              <a:rPr lang="ar-M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ذة مليكة مطيع</a:t>
            </a:r>
            <a:endParaRPr lang="fr-FR"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956916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lnSpcReduction="10000"/>
          </a:bodyPr>
          <a:lstStyle/>
          <a:p>
            <a:pPr algn="r" rtl="1">
              <a:buNone/>
            </a:pPr>
            <a:r>
              <a:rPr lang="ar-MA" b="1" dirty="0" smtClean="0">
                <a:solidFill>
                  <a:srgbClr val="00B0F0"/>
                </a:solidFill>
              </a:rPr>
              <a:t>1</a:t>
            </a:r>
            <a:r>
              <a:rPr lang="ar-MA" dirty="0" smtClean="0"/>
              <a:t>-</a:t>
            </a:r>
            <a:r>
              <a:rPr lang="ar-MA" dirty="0" err="1" smtClean="0"/>
              <a:t>ان</a:t>
            </a:r>
            <a:r>
              <a:rPr lang="ar-MA" dirty="0" smtClean="0"/>
              <a:t> يكون الحرفان في كلمة واحدة وهنا </a:t>
            </a:r>
            <a:r>
              <a:rPr lang="ar-MA" b="1" dirty="0" smtClean="0">
                <a:solidFill>
                  <a:srgbClr val="FF0000"/>
                </a:solidFill>
              </a:rPr>
              <a:t>يجب الإدغام </a:t>
            </a:r>
            <a:r>
              <a:rPr lang="ar-MA" dirty="0" smtClean="0"/>
              <a:t>مثل:</a:t>
            </a:r>
            <a:r>
              <a:rPr lang="ar-MA" b="1" dirty="0" smtClean="0">
                <a:solidFill>
                  <a:srgbClr val="00B050"/>
                </a:solidFill>
              </a:rPr>
              <a:t>شدد=شدّ</a:t>
            </a:r>
          </a:p>
          <a:p>
            <a:pPr algn="r" rtl="1">
              <a:buNone/>
            </a:pPr>
            <a:r>
              <a:rPr lang="ar-MA" b="1" dirty="0" smtClean="0">
                <a:solidFill>
                  <a:srgbClr val="00B050"/>
                </a:solidFill>
              </a:rPr>
              <a:t>ملل=ملّ</a:t>
            </a:r>
          </a:p>
          <a:p>
            <a:pPr algn="r" rtl="1">
              <a:buFont typeface="Wingdings" pitchFamily="2" charset="2"/>
              <a:buChar char="§"/>
            </a:pPr>
            <a:r>
              <a:rPr lang="ar-MA" dirty="0" smtClean="0"/>
              <a:t>فإن كان في كلمتين </a:t>
            </a:r>
            <a:r>
              <a:rPr lang="ar-MA" b="1" dirty="0" smtClean="0">
                <a:solidFill>
                  <a:srgbClr val="FF0000"/>
                </a:solidFill>
              </a:rPr>
              <a:t>جاز</a:t>
            </a:r>
            <a:r>
              <a:rPr lang="ar-MA" dirty="0" smtClean="0"/>
              <a:t> الإدغام مثل:</a:t>
            </a:r>
          </a:p>
          <a:p>
            <a:pPr algn="r" rtl="1">
              <a:buFont typeface="Wingdings" pitchFamily="2" charset="2"/>
              <a:buChar char="§"/>
            </a:pPr>
            <a:r>
              <a:rPr lang="ar-MA" b="1" dirty="0" smtClean="0">
                <a:solidFill>
                  <a:srgbClr val="00B050"/>
                </a:solidFill>
              </a:rPr>
              <a:t>جعل </a:t>
            </a:r>
            <a:r>
              <a:rPr lang="ar-MA" b="1" dirty="0" err="1" smtClean="0">
                <a:solidFill>
                  <a:srgbClr val="00B050"/>
                </a:solidFill>
              </a:rPr>
              <a:t>لك</a:t>
            </a:r>
            <a:r>
              <a:rPr lang="ar-MA" dirty="0" smtClean="0"/>
              <a:t>:اللام الأولى والثانية متحركتان </a:t>
            </a:r>
            <a:r>
              <a:rPr lang="ar-MA" dirty="0"/>
              <a:t>ل</a:t>
            </a:r>
            <a:r>
              <a:rPr lang="ar-MA" dirty="0" smtClean="0"/>
              <a:t>كن لمّا وقعتا في كلمتين صار إدغامهما جائزا لا واجبا</a:t>
            </a:r>
          </a:p>
          <a:p>
            <a:pPr algn="r" rtl="1">
              <a:buFont typeface="Wingdings" pitchFamily="2" charset="2"/>
              <a:buChar char="§"/>
            </a:pPr>
            <a:r>
              <a:rPr lang="ar-MA" dirty="0" smtClean="0"/>
              <a:t>فأن كانا في كلمتين وكان الحرف الذي قبلهما ساكنا غير لين </a:t>
            </a:r>
            <a:r>
              <a:rPr lang="ar-MA" b="1" dirty="0" smtClean="0">
                <a:solidFill>
                  <a:srgbClr val="FF0000"/>
                </a:solidFill>
              </a:rPr>
              <a:t>امتنع</a:t>
            </a:r>
            <a:r>
              <a:rPr lang="ar-MA" dirty="0" smtClean="0"/>
              <a:t> الإدغام مثل:</a:t>
            </a:r>
          </a:p>
          <a:p>
            <a:pPr algn="r" rtl="1">
              <a:buNone/>
            </a:pPr>
            <a:r>
              <a:rPr lang="ar-MA" b="1" dirty="0" smtClean="0">
                <a:solidFill>
                  <a:srgbClr val="00B050"/>
                </a:solidFill>
              </a:rPr>
              <a:t>شهر رمضان</a:t>
            </a:r>
            <a:r>
              <a:rPr lang="ar-MA" dirty="0" smtClean="0"/>
              <a:t>:الراء الأولى و الثانية متحركتان وقد وقعتا في كلمتين والحرف الذي قبلهما هو الهاء وهو حرف ساكن غير لين ولذلك </a:t>
            </a:r>
            <a:r>
              <a:rPr lang="ar-MA" b="1" dirty="0" smtClean="0">
                <a:solidFill>
                  <a:srgbClr val="FF0000"/>
                </a:solidFill>
              </a:rPr>
              <a:t>يمتنع الإدغام</a:t>
            </a:r>
          </a:p>
          <a:p>
            <a:pPr algn="r" rtl="1">
              <a:buNone/>
            </a:pPr>
            <a:endParaRPr lang="ar-MA" dirty="0" smtClean="0"/>
          </a:p>
          <a:p>
            <a:pPr algn="r" rtl="1">
              <a:buFont typeface="Wingdings" pitchFamily="2" charset="2"/>
              <a:buChar char="§"/>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gn="r" rtl="1">
              <a:buNone/>
            </a:pPr>
            <a:r>
              <a:rPr lang="ar-MA" b="1" dirty="0" smtClean="0">
                <a:solidFill>
                  <a:srgbClr val="00B0F0"/>
                </a:solidFill>
              </a:rPr>
              <a:t>2</a:t>
            </a:r>
            <a:r>
              <a:rPr lang="ar-MA" dirty="0" smtClean="0"/>
              <a:t>- ألا يكون الحرف الأول في صدر الكلمة مثل:</a:t>
            </a:r>
          </a:p>
          <a:p>
            <a:pPr algn="r" rtl="1">
              <a:buNone/>
            </a:pPr>
            <a:r>
              <a:rPr lang="ar-MA" b="1" dirty="0" err="1" smtClean="0">
                <a:solidFill>
                  <a:srgbClr val="00B050"/>
                </a:solidFill>
              </a:rPr>
              <a:t>ددن</a:t>
            </a:r>
            <a:r>
              <a:rPr lang="ar-MA" dirty="0" smtClean="0"/>
              <a:t>:</a:t>
            </a:r>
            <a:r>
              <a:rPr lang="ar-MA" b="1" dirty="0" smtClean="0">
                <a:solidFill>
                  <a:srgbClr val="FF0000"/>
                </a:solidFill>
              </a:rPr>
              <a:t>يمتنع </a:t>
            </a:r>
            <a:r>
              <a:rPr lang="ar-MA" dirty="0" smtClean="0"/>
              <a:t>إدغام الدال الأولى في الدال الثانية لوقوع الأولى في </a:t>
            </a:r>
            <a:r>
              <a:rPr lang="ar-MA" b="1" dirty="0" smtClean="0">
                <a:solidFill>
                  <a:schemeClr val="accent6">
                    <a:lumMod val="75000"/>
                  </a:schemeClr>
                </a:solidFill>
              </a:rPr>
              <a:t>صدر الكلمة</a:t>
            </a:r>
          </a:p>
          <a:p>
            <a:pPr algn="r" rtl="1">
              <a:buFont typeface="Wingdings" pitchFamily="2" charset="2"/>
              <a:buChar char="§"/>
            </a:pPr>
            <a:r>
              <a:rPr lang="ar-MA" dirty="0" smtClean="0"/>
              <a:t>إذا كان الحرف الأوّل تاء زائدة في فعل ماض مبدوء بتاء جاز إدغامهما رغم وقوع الأولى في صدر الكلمة:</a:t>
            </a:r>
          </a:p>
          <a:p>
            <a:pPr algn="r" rtl="1">
              <a:buNone/>
            </a:pPr>
            <a:r>
              <a:rPr lang="ar-MA" b="1" dirty="0" smtClean="0">
                <a:solidFill>
                  <a:srgbClr val="00B050"/>
                </a:solidFill>
              </a:rPr>
              <a:t>تتلمذ- تتابع</a:t>
            </a:r>
            <a:r>
              <a:rPr lang="ar-MA" dirty="0" smtClean="0"/>
              <a:t>:(أولهما تاء زائدة وبعدهما تاء أصلية هي فاء الفعل والفعلان ماضيان لذلك يجوز إدغام التاء الأولى في الثانية أي أن الحرف الأول ساكن والعربية لا تبدأ بساكن وإذن لابد من اجتلاب ألف وصل فنقول:</a:t>
            </a:r>
            <a:r>
              <a:rPr lang="ar-MA" dirty="0" err="1" smtClean="0"/>
              <a:t>اتّلمذ</a:t>
            </a:r>
            <a:r>
              <a:rPr lang="ar-MA" dirty="0" smtClean="0"/>
              <a:t>- </a:t>
            </a:r>
            <a:r>
              <a:rPr lang="ar-MA" dirty="0" err="1" smtClean="0"/>
              <a:t>اتّابع</a:t>
            </a:r>
            <a:r>
              <a:rPr lang="ar-MA" dirty="0" smtClean="0"/>
              <a:t>  </a:t>
            </a:r>
          </a:p>
          <a:p>
            <a:pPr algn="r" rtl="1">
              <a:buFont typeface="Wingdings" pitchFamily="2" charset="2"/>
              <a:buChar char="§"/>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lnSpcReduction="10000"/>
          </a:bodyPr>
          <a:lstStyle/>
          <a:p>
            <a:pPr algn="r" rtl="1">
              <a:buNone/>
            </a:pPr>
            <a:r>
              <a:rPr lang="ar-MA" b="1" dirty="0" smtClean="0">
                <a:solidFill>
                  <a:srgbClr val="00B0F0"/>
                </a:solidFill>
              </a:rPr>
              <a:t>3- </a:t>
            </a:r>
            <a:r>
              <a:rPr lang="ar-MA" dirty="0" smtClean="0"/>
              <a:t>ألا يكون الحرف </a:t>
            </a:r>
            <a:r>
              <a:rPr lang="ar-MA" dirty="0" err="1" smtClean="0"/>
              <a:t>مدغما</a:t>
            </a:r>
            <a:r>
              <a:rPr lang="ar-MA" dirty="0" smtClean="0"/>
              <a:t> فيه حرف سابق عليه مثل:</a:t>
            </a:r>
          </a:p>
          <a:p>
            <a:pPr algn="r" rtl="1">
              <a:buNone/>
            </a:pPr>
            <a:r>
              <a:rPr lang="ar-MA" b="1" dirty="0" smtClean="0">
                <a:solidFill>
                  <a:srgbClr val="00B050"/>
                </a:solidFill>
              </a:rPr>
              <a:t>قرّر</a:t>
            </a:r>
            <a:r>
              <a:rPr lang="ar-MA" dirty="0" smtClean="0"/>
              <a:t>:هذا الفعل فيه ثلاث راءات </a:t>
            </a:r>
            <a:r>
              <a:rPr lang="ar-MA" b="1" dirty="0" err="1" smtClean="0">
                <a:solidFill>
                  <a:srgbClr val="C00000"/>
                </a:solidFill>
              </a:rPr>
              <a:t>الاولى</a:t>
            </a:r>
            <a:r>
              <a:rPr lang="ar-MA" dirty="0" smtClean="0"/>
              <a:t> ساكنة </a:t>
            </a:r>
            <a:r>
              <a:rPr lang="ar-MA" dirty="0" err="1" smtClean="0"/>
              <a:t>و</a:t>
            </a:r>
            <a:r>
              <a:rPr lang="ar-MA" dirty="0" smtClean="0"/>
              <a:t> </a:t>
            </a:r>
            <a:r>
              <a:rPr lang="ar-MA" b="1" dirty="0" smtClean="0">
                <a:solidFill>
                  <a:srgbClr val="C00000"/>
                </a:solidFill>
              </a:rPr>
              <a:t>الثانية </a:t>
            </a:r>
            <a:r>
              <a:rPr lang="ar-MA" dirty="0" smtClean="0"/>
              <a:t>متحركة أدغمت الأولى في الثانية وجوبا وراء ثالثة أي أنّ عندنا </a:t>
            </a:r>
            <a:r>
              <a:rPr lang="ar-MA" b="1" dirty="0" smtClean="0">
                <a:solidFill>
                  <a:srgbClr val="C00000"/>
                </a:solidFill>
              </a:rPr>
              <a:t>راءين متحرّكتين </a:t>
            </a:r>
            <a:r>
              <a:rPr lang="ar-MA" dirty="0" smtClean="0"/>
              <a:t>وفي هذه الصورة </a:t>
            </a:r>
            <a:r>
              <a:rPr lang="ar-MA" b="1" dirty="0" smtClean="0">
                <a:solidFill>
                  <a:srgbClr val="FF0000"/>
                </a:solidFill>
              </a:rPr>
              <a:t>يمتنع الإدغام </a:t>
            </a:r>
            <a:r>
              <a:rPr lang="ar-MA" dirty="0" smtClean="0"/>
              <a:t>لأن </a:t>
            </a:r>
            <a:r>
              <a:rPr lang="ar-MA" dirty="0" err="1" smtClean="0"/>
              <a:t>الاولى</a:t>
            </a:r>
            <a:r>
              <a:rPr lang="ar-MA" dirty="0" smtClean="0"/>
              <a:t> دخلت في الإدغام  ومن المستحيل إدغام الراءات الثلاث</a:t>
            </a:r>
          </a:p>
          <a:p>
            <a:pPr algn="r" rtl="1">
              <a:buNone/>
            </a:pPr>
            <a:r>
              <a:rPr lang="ar-MA" b="1" dirty="0" smtClean="0">
                <a:solidFill>
                  <a:srgbClr val="00B0F0"/>
                </a:solidFill>
              </a:rPr>
              <a:t>4-</a:t>
            </a:r>
            <a:r>
              <a:rPr lang="ar-MA" dirty="0" smtClean="0"/>
              <a:t> ألا يكون الحرفان في وزن ملحق بغيره مثل:</a:t>
            </a:r>
          </a:p>
          <a:p>
            <a:pPr algn="r" rtl="1">
              <a:buNone/>
            </a:pPr>
            <a:r>
              <a:rPr lang="ar-MA" b="1" dirty="0" smtClean="0">
                <a:solidFill>
                  <a:srgbClr val="00B050"/>
                </a:solidFill>
              </a:rPr>
              <a:t>جلبب </a:t>
            </a:r>
            <a:r>
              <a:rPr lang="ar-MA" b="1" dirty="0" err="1" smtClean="0">
                <a:solidFill>
                  <a:srgbClr val="00B050"/>
                </a:solidFill>
              </a:rPr>
              <a:t>اقعنسس</a:t>
            </a:r>
            <a:r>
              <a:rPr lang="ar-MA" dirty="0" smtClean="0"/>
              <a:t>: الفعل الأول فيه </a:t>
            </a:r>
            <a:r>
              <a:rPr lang="ar-MA" b="1" dirty="0" smtClean="0">
                <a:solidFill>
                  <a:srgbClr val="7030A0"/>
                </a:solidFill>
              </a:rPr>
              <a:t>باءان متحركتان </a:t>
            </a:r>
            <a:r>
              <a:rPr lang="ar-MA" dirty="0" smtClean="0"/>
              <a:t>ولكنه ملحق </a:t>
            </a:r>
            <a:r>
              <a:rPr lang="ar-MA" b="1" dirty="0" smtClean="0">
                <a:solidFill>
                  <a:srgbClr val="C00000"/>
                </a:solidFill>
              </a:rPr>
              <a:t>بوزن دحرج </a:t>
            </a:r>
            <a:r>
              <a:rPr lang="ar-MA" dirty="0" smtClean="0"/>
              <a:t>والفعل الثاني فيه </a:t>
            </a:r>
            <a:r>
              <a:rPr lang="ar-MA" b="1" dirty="0" smtClean="0">
                <a:solidFill>
                  <a:srgbClr val="7030A0"/>
                </a:solidFill>
              </a:rPr>
              <a:t>سينان متحركتان </a:t>
            </a:r>
            <a:r>
              <a:rPr lang="ar-MA" dirty="0" err="1" smtClean="0"/>
              <a:t>وهوملحق</a:t>
            </a:r>
            <a:r>
              <a:rPr lang="ar-MA" dirty="0" smtClean="0"/>
              <a:t> </a:t>
            </a:r>
            <a:r>
              <a:rPr lang="ar-MA" b="1" dirty="0" smtClean="0">
                <a:solidFill>
                  <a:srgbClr val="C00000"/>
                </a:solidFill>
              </a:rPr>
              <a:t>بوزن </a:t>
            </a:r>
            <a:r>
              <a:rPr lang="ar-MA" b="1" dirty="0" err="1" smtClean="0">
                <a:solidFill>
                  <a:srgbClr val="C00000"/>
                </a:solidFill>
              </a:rPr>
              <a:t>احرنجم</a:t>
            </a:r>
            <a:r>
              <a:rPr lang="ar-MA" b="1" dirty="0" smtClean="0">
                <a:solidFill>
                  <a:srgbClr val="C00000"/>
                </a:solidFill>
              </a:rPr>
              <a:t> </a:t>
            </a:r>
            <a:r>
              <a:rPr lang="ar-MA" dirty="0" smtClean="0"/>
              <a:t>وفي هذه الصورة يمتنع الإدغام لأنه إذا أدغمنا الحرفين </a:t>
            </a:r>
            <a:r>
              <a:rPr lang="ar-MA" b="1" dirty="0" smtClean="0">
                <a:solidFill>
                  <a:schemeClr val="accent6">
                    <a:lumMod val="75000"/>
                  </a:schemeClr>
                </a:solidFill>
              </a:rPr>
              <a:t>ضاع الوزن </a:t>
            </a:r>
            <a:r>
              <a:rPr lang="ar-MA" dirty="0" smtClean="0"/>
              <a:t>الذي ألحقنا كلا منهما </a:t>
            </a:r>
            <a:r>
              <a:rPr lang="ar-MA" dirty="0" err="1" smtClean="0"/>
              <a:t>به</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lstStyle/>
          <a:p>
            <a:pPr algn="r" rtl="1">
              <a:buNone/>
            </a:pPr>
            <a:r>
              <a:rPr lang="ar-MA" b="1" dirty="0" smtClean="0">
                <a:solidFill>
                  <a:srgbClr val="00B0F0"/>
                </a:solidFill>
              </a:rPr>
              <a:t>5-</a:t>
            </a:r>
            <a:r>
              <a:rPr lang="ar-MA" dirty="0" smtClean="0"/>
              <a:t> ألاّ يكون الحرفان في اسم على وزن فعل مثل:</a:t>
            </a:r>
          </a:p>
          <a:p>
            <a:pPr algn="r" rtl="1">
              <a:buNone/>
            </a:pPr>
            <a:r>
              <a:rPr lang="ar-MA" b="1" dirty="0" smtClean="0">
                <a:solidFill>
                  <a:srgbClr val="00B050"/>
                </a:solidFill>
              </a:rPr>
              <a:t>مدد ملل:هذان </a:t>
            </a:r>
            <a:r>
              <a:rPr lang="ar-MA" dirty="0" smtClean="0"/>
              <a:t>الحرفان </a:t>
            </a:r>
            <a:r>
              <a:rPr lang="ar-MA" b="1" dirty="0" smtClean="0">
                <a:solidFill>
                  <a:srgbClr val="FF0000"/>
                </a:solidFill>
              </a:rPr>
              <a:t>يمتنع فيهما الإدغام </a:t>
            </a:r>
            <a:r>
              <a:rPr lang="ar-MA" dirty="0" smtClean="0"/>
              <a:t>لوقوعهما في اسم على وزن (فعل)</a:t>
            </a:r>
            <a:r>
              <a:rPr lang="ar-MA" b="1" dirty="0" err="1" smtClean="0">
                <a:solidFill>
                  <a:srgbClr val="C00000"/>
                </a:solidFill>
              </a:rPr>
              <a:t>بففتح</a:t>
            </a:r>
            <a:r>
              <a:rPr lang="ar-MA" b="1" dirty="0" smtClean="0">
                <a:solidFill>
                  <a:srgbClr val="C00000"/>
                </a:solidFill>
              </a:rPr>
              <a:t> الفاء والعين</a:t>
            </a:r>
          </a:p>
          <a:p>
            <a:pPr algn="r" rtl="1">
              <a:buNone/>
            </a:pPr>
            <a:r>
              <a:rPr lang="ar-MA" b="1" dirty="0" smtClean="0">
                <a:solidFill>
                  <a:srgbClr val="00B0F0"/>
                </a:solidFill>
              </a:rPr>
              <a:t>6-</a:t>
            </a:r>
            <a:r>
              <a:rPr lang="ar-MA" dirty="0" smtClean="0"/>
              <a:t> ألّا يكون الحرفان في اسم على وزن فعل بضم الفاء </a:t>
            </a:r>
            <a:r>
              <a:rPr lang="ar-MA" dirty="0" err="1" smtClean="0"/>
              <a:t>و</a:t>
            </a:r>
            <a:r>
              <a:rPr lang="ar-MA" dirty="0" smtClean="0"/>
              <a:t> العين</a:t>
            </a:r>
          </a:p>
          <a:p>
            <a:pPr algn="r" rtl="1">
              <a:buNone/>
            </a:pPr>
            <a:r>
              <a:rPr lang="ar-MA" b="1" dirty="0" smtClean="0">
                <a:solidFill>
                  <a:srgbClr val="00B050"/>
                </a:solidFill>
              </a:rPr>
              <a:t>سرر- ذلل</a:t>
            </a:r>
            <a:r>
              <a:rPr lang="ar-MA" dirty="0" smtClean="0"/>
              <a:t>:</a:t>
            </a:r>
            <a:r>
              <a:rPr lang="ar-MA" b="1" dirty="0" smtClean="0">
                <a:solidFill>
                  <a:srgbClr val="FF0000"/>
                </a:solidFill>
              </a:rPr>
              <a:t>يمتنع الإدغام </a:t>
            </a:r>
            <a:r>
              <a:rPr lang="ar-MA" dirty="0" smtClean="0"/>
              <a:t>لوقوع المثلين المتحركين في اسم على فعل </a:t>
            </a:r>
            <a:r>
              <a:rPr lang="ar-MA" b="1" dirty="0" smtClean="0">
                <a:solidFill>
                  <a:srgbClr val="C00000"/>
                </a:solidFill>
              </a:rPr>
              <a:t>بضم الفاء والعين</a:t>
            </a:r>
          </a:p>
          <a:p>
            <a:pPr algn="r" rtl="1">
              <a:buNone/>
            </a:pPr>
            <a:r>
              <a:rPr lang="ar-MA" b="1" dirty="0" smtClean="0">
                <a:solidFill>
                  <a:srgbClr val="00B0F0"/>
                </a:solidFill>
              </a:rPr>
              <a:t>7-</a:t>
            </a:r>
            <a:r>
              <a:rPr lang="ar-MA" dirty="0" smtClean="0"/>
              <a:t> ألاّ يكون الحرفان في اسم على وزن فعل مثل:</a:t>
            </a:r>
          </a:p>
          <a:p>
            <a:pPr algn="r" rtl="1">
              <a:buNone/>
            </a:pPr>
            <a:r>
              <a:rPr lang="ar-MA" b="1" dirty="0" err="1" smtClean="0">
                <a:solidFill>
                  <a:srgbClr val="00B050"/>
                </a:solidFill>
              </a:rPr>
              <a:t>لمم</a:t>
            </a:r>
            <a:r>
              <a:rPr lang="ar-MA" b="1" dirty="0" smtClean="0">
                <a:solidFill>
                  <a:srgbClr val="00B050"/>
                </a:solidFill>
              </a:rPr>
              <a:t>- كلل:</a:t>
            </a:r>
            <a:r>
              <a:rPr lang="ar-MA" b="1" dirty="0" smtClean="0">
                <a:solidFill>
                  <a:srgbClr val="FF0000"/>
                </a:solidFill>
              </a:rPr>
              <a:t>يمتنع الإدغام </a:t>
            </a:r>
            <a:r>
              <a:rPr lang="ar-MA" dirty="0" smtClean="0"/>
              <a:t>في اسم على وزن (فعل) </a:t>
            </a:r>
            <a:r>
              <a:rPr lang="ar-MA" b="1" dirty="0" smtClean="0">
                <a:solidFill>
                  <a:srgbClr val="C00000"/>
                </a:solidFill>
              </a:rPr>
              <a:t>بكسر الفاء وفتح العين</a:t>
            </a:r>
          </a:p>
          <a:p>
            <a:pPr algn="r" rtl="1">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lnSpcReduction="10000"/>
          </a:bodyPr>
          <a:lstStyle/>
          <a:p>
            <a:pPr algn="r" rtl="1">
              <a:buNone/>
            </a:pPr>
            <a:r>
              <a:rPr lang="ar-MA" b="1" dirty="0" smtClean="0">
                <a:solidFill>
                  <a:srgbClr val="00B0F0"/>
                </a:solidFill>
              </a:rPr>
              <a:t>8-</a:t>
            </a:r>
            <a:r>
              <a:rPr lang="ar-MA" dirty="0" smtClean="0"/>
              <a:t> ألا يكون الحرفان في اسم على وزن فعل مثل:</a:t>
            </a:r>
          </a:p>
          <a:p>
            <a:pPr algn="r" rtl="1">
              <a:buNone/>
            </a:pPr>
            <a:r>
              <a:rPr lang="ar-MA" b="1" dirty="0" smtClean="0">
                <a:solidFill>
                  <a:srgbClr val="00B050"/>
                </a:solidFill>
              </a:rPr>
              <a:t>درر- جدد</a:t>
            </a:r>
            <a:r>
              <a:rPr lang="ar-MA" dirty="0" smtClean="0"/>
              <a:t>:</a:t>
            </a:r>
            <a:r>
              <a:rPr lang="ar-MA" b="1" dirty="0" smtClean="0">
                <a:solidFill>
                  <a:srgbClr val="FF0000"/>
                </a:solidFill>
              </a:rPr>
              <a:t>يمتنع الإدغام </a:t>
            </a:r>
            <a:r>
              <a:rPr lang="ar-MA" dirty="0" smtClean="0"/>
              <a:t>لوقوعهما في اسم على وزن فعل </a:t>
            </a:r>
            <a:r>
              <a:rPr lang="ar-MA" b="1" dirty="0" smtClean="0">
                <a:solidFill>
                  <a:srgbClr val="C00000"/>
                </a:solidFill>
              </a:rPr>
              <a:t>بضم</a:t>
            </a:r>
            <a:r>
              <a:rPr lang="ar-MA" dirty="0" smtClean="0"/>
              <a:t> </a:t>
            </a:r>
            <a:r>
              <a:rPr lang="ar-MA" b="1" dirty="0" smtClean="0">
                <a:solidFill>
                  <a:srgbClr val="C00000"/>
                </a:solidFill>
              </a:rPr>
              <a:t>الفاء وفتح العين</a:t>
            </a:r>
          </a:p>
          <a:p>
            <a:pPr algn="r" rtl="1">
              <a:buNone/>
            </a:pPr>
            <a:r>
              <a:rPr lang="ar-MA" b="1" dirty="0" smtClean="0">
                <a:solidFill>
                  <a:srgbClr val="00B0F0"/>
                </a:solidFill>
              </a:rPr>
              <a:t>9-</a:t>
            </a:r>
            <a:r>
              <a:rPr lang="ar-MA" dirty="0" smtClean="0"/>
              <a:t> ألا تكون حركة الحرف الثاني </a:t>
            </a:r>
            <a:r>
              <a:rPr lang="ar-MA" b="1" dirty="0" smtClean="0">
                <a:solidFill>
                  <a:srgbClr val="C00000"/>
                </a:solidFill>
              </a:rPr>
              <a:t>حركة عارضة </a:t>
            </a:r>
            <a:r>
              <a:rPr lang="ar-MA" dirty="0" smtClean="0"/>
              <a:t>مثل:</a:t>
            </a:r>
          </a:p>
          <a:p>
            <a:pPr algn="r" rtl="1">
              <a:buNone/>
            </a:pPr>
            <a:r>
              <a:rPr lang="ar-MA" b="1" dirty="0" smtClean="0">
                <a:solidFill>
                  <a:srgbClr val="00B050"/>
                </a:solidFill>
              </a:rPr>
              <a:t>اكفف الشر</a:t>
            </a:r>
            <a:r>
              <a:rPr lang="ar-MA" dirty="0" smtClean="0"/>
              <a:t>:فعل الأمر اكفف في أخره فاءان والواجب أن تكون الفاء الثانية ساكنة لأن الفعل مبني على السكون لكن هذه الفاء تحركت    تخلصا من التقاء الساكنين إذ إن الكلمة التي بعدها الشر تبدأ بساكن وإذن عندنا فاءات متحركتان لكن حركة الفاء الثانية ليست حركة أصلية وإنّما هي </a:t>
            </a:r>
            <a:r>
              <a:rPr lang="ar-MA" b="1" dirty="0" smtClean="0">
                <a:solidFill>
                  <a:srgbClr val="C00000"/>
                </a:solidFill>
              </a:rPr>
              <a:t>حركة عارضة </a:t>
            </a:r>
            <a:r>
              <a:rPr lang="ar-MA" dirty="0" smtClean="0"/>
              <a:t>وعليه فإن </a:t>
            </a:r>
            <a:r>
              <a:rPr lang="ar-MA" b="1" dirty="0" smtClean="0">
                <a:solidFill>
                  <a:srgbClr val="FF0000"/>
                </a:solidFill>
              </a:rPr>
              <a:t>الإدغام ليس واجبا وإنّما جائز </a:t>
            </a:r>
            <a:r>
              <a:rPr lang="ar-MA" dirty="0" smtClean="0"/>
              <a:t>فنقول:</a:t>
            </a:r>
          </a:p>
          <a:p>
            <a:pPr algn="r" rtl="1">
              <a:buNone/>
            </a:pPr>
            <a:r>
              <a:rPr lang="ar-MA" b="1" dirty="0" smtClean="0">
                <a:solidFill>
                  <a:srgbClr val="00B050"/>
                </a:solidFill>
              </a:rPr>
              <a:t>اكفف الشر أو كفّ الشر</a:t>
            </a:r>
            <a:endParaRPr lang="fr-FR" b="1" dirty="0">
              <a:solidFill>
                <a:srgbClr val="00B05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92500" lnSpcReduction="20000"/>
          </a:bodyPr>
          <a:lstStyle/>
          <a:p>
            <a:pPr algn="r" rtl="1">
              <a:buNone/>
            </a:pPr>
            <a:r>
              <a:rPr lang="ar-MA" b="1" dirty="0" smtClean="0">
                <a:solidFill>
                  <a:srgbClr val="00B0F0"/>
                </a:solidFill>
              </a:rPr>
              <a:t>10-</a:t>
            </a:r>
            <a:r>
              <a:rPr lang="ar-MA" dirty="0" smtClean="0"/>
              <a:t> ألا يكون الحرفان ياءين بشرط أن يكون تحريك ثانيهما لازما مثل:</a:t>
            </a:r>
          </a:p>
          <a:p>
            <a:pPr algn="r" rtl="1">
              <a:buNone/>
            </a:pPr>
            <a:r>
              <a:rPr lang="ar-MA" b="1" dirty="0" smtClean="0">
                <a:solidFill>
                  <a:srgbClr val="00B050"/>
                </a:solidFill>
              </a:rPr>
              <a:t>لن يحيي – </a:t>
            </a:r>
            <a:r>
              <a:rPr lang="ar-MA" b="1" dirty="0" err="1" smtClean="0">
                <a:solidFill>
                  <a:srgbClr val="00B050"/>
                </a:solidFill>
              </a:rPr>
              <a:t>ورايت</a:t>
            </a:r>
            <a:r>
              <a:rPr lang="ar-MA" b="1" dirty="0" smtClean="0">
                <a:solidFill>
                  <a:srgbClr val="00B050"/>
                </a:solidFill>
              </a:rPr>
              <a:t> محييا:الفعل </a:t>
            </a:r>
            <a:r>
              <a:rPr lang="ar-MA" dirty="0" smtClean="0"/>
              <a:t>يحيي فيه ياءان والثانية لازمة التحريك </a:t>
            </a:r>
            <a:r>
              <a:rPr lang="ar-MA" dirty="0" err="1" smtClean="0"/>
              <a:t>لانه</a:t>
            </a:r>
            <a:r>
              <a:rPr lang="ar-MA" dirty="0" smtClean="0"/>
              <a:t> منصوب بلن والاسم (محييا) في أخره ياءان والثانية لازمة التحريك لأنه منصوب بكونه مفعولا </a:t>
            </a:r>
            <a:r>
              <a:rPr lang="ar-MA" dirty="0" err="1" smtClean="0"/>
              <a:t>به</a:t>
            </a:r>
            <a:r>
              <a:rPr lang="ar-MA" dirty="0" smtClean="0"/>
              <a:t> وفي هذه الصورة </a:t>
            </a:r>
            <a:r>
              <a:rPr lang="ar-MA" b="1" dirty="0" smtClean="0">
                <a:solidFill>
                  <a:srgbClr val="FF0000"/>
                </a:solidFill>
              </a:rPr>
              <a:t>يمتنع الإدغام</a:t>
            </a:r>
          </a:p>
          <a:p>
            <a:pPr algn="r" rtl="1">
              <a:buFont typeface="Wingdings" pitchFamily="2" charset="2"/>
              <a:buChar char="§"/>
            </a:pPr>
            <a:r>
              <a:rPr lang="ar-MA" dirty="0" smtClean="0"/>
              <a:t>أما </a:t>
            </a:r>
            <a:r>
              <a:rPr lang="ar-MA" dirty="0"/>
              <a:t>إ</a:t>
            </a:r>
            <a:r>
              <a:rPr lang="ar-MA" dirty="0" smtClean="0"/>
              <a:t>ذا كان الفعل ماضيا فإنّه </a:t>
            </a:r>
            <a:r>
              <a:rPr lang="ar-MA" b="1" dirty="0" smtClean="0">
                <a:solidFill>
                  <a:srgbClr val="FF0000"/>
                </a:solidFill>
              </a:rPr>
              <a:t>يجوز الإدغام </a:t>
            </a:r>
            <a:r>
              <a:rPr lang="ar-MA" dirty="0" smtClean="0"/>
              <a:t>مثل:</a:t>
            </a:r>
          </a:p>
          <a:p>
            <a:pPr algn="r" rtl="1">
              <a:buFont typeface="Wingdings" pitchFamily="2" charset="2"/>
              <a:buChar char="§"/>
            </a:pPr>
            <a:r>
              <a:rPr lang="ar-MA" b="1" dirty="0" smtClean="0">
                <a:solidFill>
                  <a:srgbClr val="00B050"/>
                </a:solidFill>
              </a:rPr>
              <a:t>حيي- عيي:</a:t>
            </a:r>
            <a:r>
              <a:rPr lang="ar-MA" b="1" dirty="0" smtClean="0">
                <a:solidFill>
                  <a:srgbClr val="FF0000"/>
                </a:solidFill>
              </a:rPr>
              <a:t>يجوز فيه الفك </a:t>
            </a:r>
            <a:r>
              <a:rPr lang="ar-MA" dirty="0" smtClean="0"/>
              <a:t>كما </a:t>
            </a:r>
            <a:r>
              <a:rPr lang="ar-MA" b="1" dirty="0" smtClean="0">
                <a:solidFill>
                  <a:srgbClr val="FF0000"/>
                </a:solidFill>
              </a:rPr>
              <a:t>يجوز الإدغام </a:t>
            </a:r>
            <a:r>
              <a:rPr lang="ar-MA" dirty="0" smtClean="0"/>
              <a:t>فتقول:حيّ- عيّ</a:t>
            </a:r>
          </a:p>
          <a:p>
            <a:pPr algn="r" rtl="1">
              <a:buNone/>
            </a:pPr>
            <a:r>
              <a:rPr lang="ar-MA" b="1" dirty="0" smtClean="0">
                <a:solidFill>
                  <a:srgbClr val="00B0F0"/>
                </a:solidFill>
              </a:rPr>
              <a:t>11</a:t>
            </a:r>
            <a:r>
              <a:rPr lang="ar-MA" dirty="0" smtClean="0"/>
              <a:t>- ألا يكون الحرفان تاءين في افتعل مثل:</a:t>
            </a:r>
          </a:p>
          <a:p>
            <a:pPr algn="r" rtl="1">
              <a:buNone/>
            </a:pPr>
            <a:r>
              <a:rPr lang="ar-MA" b="1" dirty="0" smtClean="0">
                <a:solidFill>
                  <a:srgbClr val="00B050"/>
                </a:solidFill>
              </a:rPr>
              <a:t>اقتتل- استتر:هذان </a:t>
            </a:r>
            <a:r>
              <a:rPr lang="ar-MA" dirty="0" smtClean="0"/>
              <a:t>الفعلان فيهما تاءان إحداهما </a:t>
            </a:r>
            <a:r>
              <a:rPr lang="ar-MA" b="1" dirty="0" smtClean="0">
                <a:solidFill>
                  <a:srgbClr val="7030A0"/>
                </a:solidFill>
              </a:rPr>
              <a:t>تاء أصلية </a:t>
            </a:r>
            <a:r>
              <a:rPr lang="ar-MA" dirty="0" smtClean="0"/>
              <a:t>في الفعل والثاني </a:t>
            </a:r>
            <a:r>
              <a:rPr lang="ar-MA" b="1" dirty="0" smtClean="0">
                <a:solidFill>
                  <a:srgbClr val="7030A0"/>
                </a:solidFill>
              </a:rPr>
              <a:t>تاء </a:t>
            </a:r>
            <a:r>
              <a:rPr lang="ar-MA" b="1" dirty="0" err="1" smtClean="0">
                <a:solidFill>
                  <a:srgbClr val="7030A0"/>
                </a:solidFill>
              </a:rPr>
              <a:t>الإفتعال</a:t>
            </a:r>
            <a:r>
              <a:rPr lang="ar-MA" b="1" dirty="0" smtClean="0">
                <a:solidFill>
                  <a:srgbClr val="7030A0"/>
                </a:solidFill>
              </a:rPr>
              <a:t>  </a:t>
            </a:r>
            <a:r>
              <a:rPr lang="ar-MA" dirty="0" smtClean="0"/>
              <a:t>و في هذه الصورة لا يكون الإدغام واجبا وإنما هو </a:t>
            </a:r>
            <a:r>
              <a:rPr lang="ar-MA" b="1" dirty="0" smtClean="0">
                <a:solidFill>
                  <a:srgbClr val="FF0000"/>
                </a:solidFill>
              </a:rPr>
              <a:t>جائز</a:t>
            </a:r>
            <a:r>
              <a:rPr lang="ar-MA" dirty="0" smtClean="0"/>
              <a:t> بل إن الإدغام فيه قليل وعند الإدغام نقول:</a:t>
            </a:r>
            <a:r>
              <a:rPr lang="ar-MA" b="1" dirty="0" smtClean="0">
                <a:solidFill>
                  <a:srgbClr val="00B050"/>
                </a:solidFill>
              </a:rPr>
              <a:t>قتّل</a:t>
            </a:r>
            <a:r>
              <a:rPr lang="ar-MA" dirty="0" smtClean="0"/>
              <a:t>-</a:t>
            </a:r>
            <a:r>
              <a:rPr lang="ar-MA" b="1" dirty="0" smtClean="0">
                <a:solidFill>
                  <a:srgbClr val="00B050"/>
                </a:solidFill>
              </a:rPr>
              <a:t>ستّر</a:t>
            </a:r>
            <a:endParaRPr lang="fr-FR" b="1" dirty="0">
              <a:solidFill>
                <a:srgbClr val="00B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algn="r" rtl="1">
              <a:buFont typeface="Wingdings" pitchFamily="2" charset="2"/>
              <a:buChar char="§"/>
            </a:pPr>
            <a:r>
              <a:rPr lang="ar-MA" dirty="0" smtClean="0"/>
              <a:t>هناك صورة أخرى </a:t>
            </a:r>
            <a:r>
              <a:rPr lang="ar-MA" b="1" dirty="0" smtClean="0">
                <a:solidFill>
                  <a:srgbClr val="FF0000"/>
                </a:solidFill>
              </a:rPr>
              <a:t>يجوز فيها الإدغام</a:t>
            </a:r>
            <a:r>
              <a:rPr lang="ar-MA" dirty="0" smtClean="0"/>
              <a:t>:</a:t>
            </a:r>
          </a:p>
          <a:p>
            <a:pPr algn="r" rtl="1">
              <a:buNone/>
            </a:pPr>
            <a:r>
              <a:rPr lang="ar-MA" dirty="0" smtClean="0"/>
              <a:t>أن يكون الفعل </a:t>
            </a:r>
            <a:r>
              <a:rPr lang="ar-MA" b="1" dirty="0" smtClean="0">
                <a:solidFill>
                  <a:srgbClr val="C00000"/>
                </a:solidFill>
              </a:rPr>
              <a:t>مضارعا مضعفا مجزوما بالسكون أو فعل أمر مبنيا على السكون</a:t>
            </a:r>
            <a:r>
              <a:rPr lang="ar-MA" dirty="0" smtClean="0"/>
              <a:t> مثل:</a:t>
            </a:r>
          </a:p>
          <a:p>
            <a:pPr algn="r" rtl="1">
              <a:buNone/>
            </a:pPr>
            <a:r>
              <a:rPr lang="ar-MA" b="1" dirty="0" smtClean="0">
                <a:solidFill>
                  <a:srgbClr val="00B050"/>
                </a:solidFill>
              </a:rPr>
              <a:t>لم يمرر </a:t>
            </a:r>
            <a:r>
              <a:rPr lang="ar-MA" dirty="0" smtClean="0"/>
              <a:t>ويجوز فيه الفك ويجوز الإدغام فتقول:</a:t>
            </a:r>
            <a:r>
              <a:rPr lang="ar-MA" b="1" dirty="0" smtClean="0">
                <a:solidFill>
                  <a:srgbClr val="00B050"/>
                </a:solidFill>
              </a:rPr>
              <a:t>لم يمرّ </a:t>
            </a:r>
            <a:r>
              <a:rPr lang="ar-MA" dirty="0" smtClean="0"/>
              <a:t>وكذلك في الأمر تقول:</a:t>
            </a:r>
            <a:r>
              <a:rPr lang="ar-MA" b="1" dirty="0" smtClean="0">
                <a:solidFill>
                  <a:srgbClr val="00B050"/>
                </a:solidFill>
              </a:rPr>
              <a:t>امرر أو مرّ</a:t>
            </a:r>
          </a:p>
          <a:p>
            <a:pPr algn="r" rtl="1">
              <a:buNone/>
            </a:pPr>
            <a:r>
              <a:rPr lang="ar-MA" dirty="0" smtClean="0"/>
              <a:t>وهناك صورة </a:t>
            </a:r>
            <a:r>
              <a:rPr lang="ar-MA" b="1" dirty="0" smtClean="0">
                <a:solidFill>
                  <a:srgbClr val="FF0000"/>
                </a:solidFill>
              </a:rPr>
              <a:t>يجب فيها الفك:</a:t>
            </a:r>
          </a:p>
          <a:p>
            <a:pPr algn="r" rtl="1">
              <a:buNone/>
            </a:pPr>
            <a:r>
              <a:rPr lang="ar-MA" dirty="0" smtClean="0"/>
              <a:t>أن تكون الكلمة على صيغة </a:t>
            </a:r>
            <a:r>
              <a:rPr lang="ar-MA" b="1" dirty="0" smtClean="0">
                <a:solidFill>
                  <a:srgbClr val="C00000"/>
                </a:solidFill>
              </a:rPr>
              <a:t>أفعل </a:t>
            </a:r>
            <a:r>
              <a:rPr lang="ar-MA" b="1" dirty="0" err="1" smtClean="0">
                <a:solidFill>
                  <a:srgbClr val="C00000"/>
                </a:solidFill>
              </a:rPr>
              <a:t>به</a:t>
            </a:r>
            <a:r>
              <a:rPr lang="ar-MA" b="1" dirty="0" smtClean="0">
                <a:solidFill>
                  <a:srgbClr val="C00000"/>
                </a:solidFill>
              </a:rPr>
              <a:t> </a:t>
            </a:r>
            <a:r>
              <a:rPr lang="ar-MA" dirty="0" smtClean="0"/>
              <a:t>مثل:</a:t>
            </a:r>
          </a:p>
          <a:p>
            <a:pPr algn="r" rtl="1">
              <a:buNone/>
            </a:pPr>
            <a:r>
              <a:rPr lang="ar-MA" b="1" dirty="0" smtClean="0">
                <a:solidFill>
                  <a:srgbClr val="00B050"/>
                </a:solidFill>
              </a:rPr>
              <a:t>أحبب </a:t>
            </a:r>
            <a:r>
              <a:rPr lang="ar-MA" b="1" dirty="0" err="1" smtClean="0">
                <a:solidFill>
                  <a:srgbClr val="00B050"/>
                </a:solidFill>
              </a:rPr>
              <a:t>به</a:t>
            </a:r>
            <a:r>
              <a:rPr lang="ar-MA" b="1" dirty="0" smtClean="0">
                <a:solidFill>
                  <a:srgbClr val="00B050"/>
                </a:solidFill>
              </a:rPr>
              <a:t>- وأشدد </a:t>
            </a:r>
            <a:r>
              <a:rPr lang="ar-MA" dirty="0" smtClean="0"/>
              <a:t>بعزيمته</a:t>
            </a:r>
          </a:p>
          <a:p>
            <a:pPr algn="r" rtl="1">
              <a:buNone/>
            </a:pPr>
            <a:r>
              <a:rPr lang="ar-MA" dirty="0" smtClean="0"/>
              <a:t>فلا يجوز الإدغام في أحبب ولا في أشدد</a:t>
            </a:r>
          </a:p>
          <a:p>
            <a:pPr algn="r" rtl="1">
              <a:buFont typeface="Wingdings" pitchFamily="2" charset="2"/>
              <a:buChar char="§"/>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lnSpcReduction="10000"/>
          </a:bodyPr>
          <a:lstStyle/>
          <a:p>
            <a:pPr algn="r" rtl="1">
              <a:buNone/>
            </a:pPr>
            <a:r>
              <a:rPr lang="ar-MA" b="1" dirty="0" smtClean="0">
                <a:solidFill>
                  <a:srgbClr val="00B0F0"/>
                </a:solidFill>
              </a:rPr>
              <a:t>إدغام المتقاربين:</a:t>
            </a:r>
          </a:p>
          <a:p>
            <a:pPr algn="r" rtl="1">
              <a:buNone/>
            </a:pPr>
            <a:r>
              <a:rPr lang="ar-MA" b="1" dirty="0" smtClean="0">
                <a:solidFill>
                  <a:srgbClr val="7030A0"/>
                </a:solidFill>
              </a:rPr>
              <a:t>1-النون الساكنة</a:t>
            </a:r>
          </a:p>
          <a:p>
            <a:pPr marL="514350" indent="-514350" algn="r" rtl="1">
              <a:buAutoNum type="arabic1Minus"/>
            </a:pPr>
            <a:r>
              <a:rPr lang="ar-MA" dirty="0" smtClean="0"/>
              <a:t>تدغم بلا غنّة في </a:t>
            </a:r>
            <a:r>
              <a:rPr lang="ar-MA" b="1" dirty="0" smtClean="0">
                <a:solidFill>
                  <a:srgbClr val="C00000"/>
                </a:solidFill>
              </a:rPr>
              <a:t>اللام والراء </a:t>
            </a:r>
            <a:r>
              <a:rPr lang="ar-MA" dirty="0" smtClean="0"/>
              <a:t>مثل:</a:t>
            </a:r>
            <a:r>
              <a:rPr lang="ar-MA" b="1" dirty="0" smtClean="0">
                <a:solidFill>
                  <a:srgbClr val="00B050"/>
                </a:solidFill>
              </a:rPr>
              <a:t>من </a:t>
            </a:r>
            <a:r>
              <a:rPr lang="ar-MA" b="1" dirty="0">
                <a:solidFill>
                  <a:srgbClr val="00B050"/>
                </a:solidFill>
              </a:rPr>
              <a:t>ل</a:t>
            </a:r>
            <a:r>
              <a:rPr lang="ar-MA" b="1" dirty="0" smtClean="0">
                <a:solidFill>
                  <a:srgbClr val="00B050"/>
                </a:solidFill>
              </a:rPr>
              <a:t>م </a:t>
            </a:r>
            <a:r>
              <a:rPr lang="ar-MA" dirty="0" smtClean="0"/>
              <a:t>– من رأى وتدغم بغنة في الياء والميم والواو</a:t>
            </a:r>
          </a:p>
          <a:p>
            <a:pPr marL="514350" indent="-514350" algn="r" rtl="1">
              <a:buAutoNum type="arabic1Minus"/>
            </a:pPr>
            <a:r>
              <a:rPr lang="ar-MA" b="1" dirty="0" smtClean="0">
                <a:solidFill>
                  <a:srgbClr val="FF0000"/>
                </a:solidFill>
              </a:rPr>
              <a:t>لا يجوز </a:t>
            </a:r>
            <a:r>
              <a:rPr lang="ar-MA" dirty="0" smtClean="0"/>
              <a:t>إدغامها مع العين والغين والحاء والخاء والهاء والهمزة لبعد مخرج النون من مخرجها</a:t>
            </a:r>
          </a:p>
          <a:p>
            <a:pPr marL="514350" indent="-514350" algn="r" rtl="1">
              <a:buAutoNum type="arabic1Minus"/>
            </a:pPr>
            <a:r>
              <a:rPr lang="ar-MA" dirty="0" smtClean="0"/>
              <a:t>تقلب النون ميما عند اتصالها بباء مثل:</a:t>
            </a:r>
          </a:p>
          <a:p>
            <a:pPr marL="514350" indent="-514350" algn="r" rtl="1">
              <a:buNone/>
            </a:pPr>
            <a:r>
              <a:rPr lang="ar-MA" b="1" dirty="0" smtClean="0">
                <a:solidFill>
                  <a:srgbClr val="00B050"/>
                </a:solidFill>
              </a:rPr>
              <a:t>أنبئهم(</a:t>
            </a:r>
            <a:r>
              <a:rPr lang="ar-MA" b="1" dirty="0" err="1">
                <a:solidFill>
                  <a:srgbClr val="00B050"/>
                </a:solidFill>
              </a:rPr>
              <a:t>أ</a:t>
            </a:r>
            <a:r>
              <a:rPr lang="ar-MA" b="1" dirty="0" err="1" smtClean="0">
                <a:solidFill>
                  <a:srgbClr val="00B050"/>
                </a:solidFill>
              </a:rPr>
              <a:t>مبئهم</a:t>
            </a:r>
            <a:r>
              <a:rPr lang="ar-MA" b="1" dirty="0" smtClean="0">
                <a:solidFill>
                  <a:srgbClr val="00B050"/>
                </a:solidFill>
              </a:rPr>
              <a:t>)</a:t>
            </a:r>
          </a:p>
          <a:p>
            <a:pPr marL="514350" indent="-514350" algn="r" rtl="1">
              <a:buNone/>
            </a:pPr>
            <a:r>
              <a:rPr lang="ar-MA" b="1" dirty="0" smtClean="0">
                <a:solidFill>
                  <a:srgbClr val="7030A0"/>
                </a:solidFill>
              </a:rPr>
              <a:t>2- الباء مع الفاء:</a:t>
            </a:r>
          </a:p>
          <a:p>
            <a:pPr marL="514350" indent="-514350" algn="r" rtl="1">
              <a:buNone/>
            </a:pPr>
            <a:r>
              <a:rPr lang="ar-MA" b="1" dirty="0" smtClean="0">
                <a:solidFill>
                  <a:srgbClr val="00B050"/>
                </a:solidFill>
              </a:rPr>
              <a:t>وإن تعجب فعجب</a:t>
            </a:r>
          </a:p>
          <a:p>
            <a:pPr marL="514350" indent="-514350" algn="r" rtl="1">
              <a:buNone/>
            </a:pPr>
            <a:endParaRPr lang="ar-MA" dirty="0"/>
          </a:p>
          <a:p>
            <a:pPr marL="514350" indent="-514350" algn="r" rtl="1">
              <a:buNone/>
            </a:pPr>
            <a:endParaRPr lang="ar-MA" dirty="0" smtClean="0"/>
          </a:p>
          <a:p>
            <a:pPr marL="514350" indent="-514350" algn="r" rtl="1">
              <a:buAutoNum type="arabic1Minus"/>
            </a:pPr>
            <a:endParaRPr lang="ar-MA" dirty="0" smtClean="0"/>
          </a:p>
          <a:p>
            <a:pPr marL="514350" indent="-514350" algn="r" rtl="1">
              <a:buAutoNum type="arabic1Minus"/>
            </a:pPr>
            <a:endParaRPr lang="ar-MA"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algn="r" rtl="1">
              <a:buNone/>
            </a:pPr>
            <a:r>
              <a:rPr lang="ar-MA" dirty="0" smtClean="0"/>
              <a:t>3- </a:t>
            </a:r>
            <a:r>
              <a:rPr lang="ar-MA" b="1" dirty="0" smtClean="0">
                <a:solidFill>
                  <a:srgbClr val="7030A0"/>
                </a:solidFill>
              </a:rPr>
              <a:t>التاء مع الثاء والجيم والظاء والسين والصاد</a:t>
            </a:r>
          </a:p>
          <a:p>
            <a:pPr algn="r" rtl="1">
              <a:buNone/>
            </a:pPr>
            <a:r>
              <a:rPr lang="ar-MA" b="1" dirty="0" smtClean="0">
                <a:solidFill>
                  <a:srgbClr val="00B050"/>
                </a:solidFill>
              </a:rPr>
              <a:t>كذّبت ثمود</a:t>
            </a:r>
          </a:p>
          <a:p>
            <a:pPr algn="r" rtl="1">
              <a:buNone/>
            </a:pPr>
            <a:r>
              <a:rPr lang="ar-MA" b="1" dirty="0" smtClean="0">
                <a:solidFill>
                  <a:srgbClr val="00B050"/>
                </a:solidFill>
              </a:rPr>
              <a:t>نضجت جلودهم</a:t>
            </a:r>
          </a:p>
          <a:p>
            <a:pPr algn="r" rtl="1">
              <a:buNone/>
            </a:pPr>
            <a:r>
              <a:rPr lang="ar-MA" b="1" dirty="0" smtClean="0">
                <a:solidFill>
                  <a:srgbClr val="00B050"/>
                </a:solidFill>
              </a:rPr>
              <a:t>وكانت ظالمة</a:t>
            </a:r>
          </a:p>
          <a:p>
            <a:pPr algn="r" rtl="1">
              <a:buNone/>
            </a:pPr>
            <a:r>
              <a:rPr lang="ar-MA" b="1" dirty="0" smtClean="0">
                <a:solidFill>
                  <a:srgbClr val="00B050"/>
                </a:solidFill>
              </a:rPr>
              <a:t>لهدمت صوامع</a:t>
            </a:r>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57224" y="785794"/>
            <a:ext cx="7429552" cy="5143536"/>
          </a:xfrm>
        </p:spPr>
        <p:txBody>
          <a:bodyPr>
            <a:normAutofit lnSpcReduction="10000"/>
          </a:bodyPr>
          <a:lstStyle/>
          <a:p>
            <a:pPr rtl="1"/>
            <a:r>
              <a:rPr lang="ar-MA" b="1" dirty="0" smtClean="0">
                <a:solidFill>
                  <a:srgbClr val="00B0F0"/>
                </a:solidFill>
              </a:rPr>
              <a:t>الإعلال بالحذف</a:t>
            </a:r>
          </a:p>
          <a:p>
            <a:pPr algn="r" rtl="1"/>
            <a:r>
              <a:rPr lang="ar-MA" b="1" dirty="0" smtClean="0">
                <a:solidFill>
                  <a:srgbClr val="00B0F0"/>
                </a:solidFill>
              </a:rPr>
              <a:t>الإعلال بالحذف</a:t>
            </a:r>
          </a:p>
          <a:p>
            <a:pPr algn="r" rtl="1"/>
            <a:r>
              <a:rPr lang="ar-MA" dirty="0" smtClean="0">
                <a:solidFill>
                  <a:schemeClr val="tx1"/>
                </a:solidFill>
              </a:rPr>
              <a:t>هو حذف حرف أصلي أو زائد من الكلمة والحذف نوعان:قياسي وسماعي</a:t>
            </a:r>
          </a:p>
          <a:p>
            <a:pPr algn="r" rtl="1"/>
            <a:r>
              <a:rPr lang="ar-MA" dirty="0" smtClean="0">
                <a:solidFill>
                  <a:schemeClr val="tx1"/>
                </a:solidFill>
              </a:rPr>
              <a:t>ف</a:t>
            </a:r>
            <a:r>
              <a:rPr lang="ar-MA" b="1" dirty="0" smtClean="0">
                <a:solidFill>
                  <a:srgbClr val="C00000"/>
                </a:solidFill>
              </a:rPr>
              <a:t>السماعي:</a:t>
            </a:r>
            <a:r>
              <a:rPr lang="ar-MA" dirty="0" smtClean="0">
                <a:solidFill>
                  <a:schemeClr val="tx1"/>
                </a:solidFill>
              </a:rPr>
              <a:t>ما كان لغير علة تصريفية كأن يكون للتخلص من </a:t>
            </a:r>
            <a:r>
              <a:rPr lang="ar-MA" b="1" dirty="0" smtClean="0">
                <a:solidFill>
                  <a:schemeClr val="accent6">
                    <a:lumMod val="75000"/>
                  </a:schemeClr>
                </a:solidFill>
              </a:rPr>
              <a:t>الساكنين أو للاستثقال </a:t>
            </a:r>
            <a:r>
              <a:rPr lang="ar-MA" dirty="0" err="1" smtClean="0">
                <a:solidFill>
                  <a:schemeClr val="tx1"/>
                </a:solidFill>
              </a:rPr>
              <a:t>و</a:t>
            </a:r>
            <a:r>
              <a:rPr lang="ar-MA" dirty="0" smtClean="0">
                <a:solidFill>
                  <a:schemeClr val="tx1"/>
                </a:solidFill>
              </a:rPr>
              <a:t> هو موضع حديثنا</a:t>
            </a:r>
          </a:p>
          <a:p>
            <a:pPr algn="r" rtl="1"/>
            <a:r>
              <a:rPr lang="ar-MA" b="1" dirty="0" smtClean="0">
                <a:solidFill>
                  <a:srgbClr val="C00000"/>
                </a:solidFill>
              </a:rPr>
              <a:t>أنواع الحذف</a:t>
            </a:r>
          </a:p>
          <a:p>
            <a:pPr algn="r" rtl="1"/>
            <a:r>
              <a:rPr lang="ar-MA" b="1" dirty="0" smtClean="0">
                <a:solidFill>
                  <a:srgbClr val="7030A0"/>
                </a:solidFill>
              </a:rPr>
              <a:t>الحذف أربعة أنواع:</a:t>
            </a:r>
          </a:p>
          <a:p>
            <a:pPr algn="r" rtl="1"/>
            <a:r>
              <a:rPr lang="ar-MA" dirty="0" smtClean="0">
                <a:solidFill>
                  <a:schemeClr val="tx1"/>
                </a:solidFill>
              </a:rPr>
              <a:t>حذف الهمزة الزائدة- حذف فاء الكلمة- حذف العين- حذف اللام </a:t>
            </a:r>
            <a:endParaRPr lang="fr-F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lnSpcReduction="10000"/>
          </a:bodyPr>
          <a:lstStyle/>
          <a:p>
            <a:pPr algn="r" rtl="1">
              <a:buNone/>
            </a:pPr>
            <a:r>
              <a:rPr lang="ar-MA" b="1" dirty="0" smtClean="0">
                <a:solidFill>
                  <a:srgbClr val="00B0F0"/>
                </a:solidFill>
              </a:rPr>
              <a:t>حذف الهمزة الزائدة</a:t>
            </a:r>
          </a:p>
          <a:p>
            <a:pPr algn="r" rtl="1">
              <a:buNone/>
            </a:pPr>
            <a:r>
              <a:rPr lang="ar-MA" dirty="0" smtClean="0"/>
              <a:t>إذا كان الماضي على وزن </a:t>
            </a:r>
            <a:r>
              <a:rPr lang="ar-MA" b="1" dirty="0" smtClean="0">
                <a:solidFill>
                  <a:srgbClr val="00B050"/>
                </a:solidFill>
              </a:rPr>
              <a:t>أفعل</a:t>
            </a:r>
            <a:r>
              <a:rPr lang="ar-MA" dirty="0" smtClean="0"/>
              <a:t> وجب حذف الهمزة في </a:t>
            </a:r>
            <a:r>
              <a:rPr lang="ar-MA" b="1" dirty="0" smtClean="0">
                <a:solidFill>
                  <a:schemeClr val="accent6">
                    <a:lumMod val="75000"/>
                  </a:schemeClr>
                </a:solidFill>
              </a:rPr>
              <a:t>المضارع واسم الفاعل واسم المفعول </a:t>
            </a:r>
            <a:r>
              <a:rPr lang="ar-MA" dirty="0" smtClean="0"/>
              <a:t>لنحو:</a:t>
            </a:r>
            <a:r>
              <a:rPr lang="ar-MA" b="1" dirty="0" smtClean="0">
                <a:solidFill>
                  <a:srgbClr val="00B050"/>
                </a:solidFill>
              </a:rPr>
              <a:t>أحسن</a:t>
            </a:r>
            <a:r>
              <a:rPr lang="ar-MA" dirty="0" smtClean="0"/>
              <a:t>- </a:t>
            </a:r>
            <a:r>
              <a:rPr lang="ar-MA" b="1" dirty="0" smtClean="0">
                <a:solidFill>
                  <a:srgbClr val="00B050"/>
                </a:solidFill>
              </a:rPr>
              <a:t>أفاد</a:t>
            </a:r>
            <a:r>
              <a:rPr lang="ar-MA" dirty="0" smtClean="0"/>
              <a:t>...تقول في </a:t>
            </a:r>
            <a:r>
              <a:rPr lang="ar-MA" b="1" dirty="0" smtClean="0">
                <a:solidFill>
                  <a:schemeClr val="accent6">
                    <a:lumMod val="75000"/>
                  </a:schemeClr>
                </a:solidFill>
              </a:rPr>
              <a:t>مضارعهما</a:t>
            </a:r>
            <a:r>
              <a:rPr lang="ar-MA" dirty="0" smtClean="0"/>
              <a:t>:تحسن- تفيد...وفي </a:t>
            </a:r>
            <a:r>
              <a:rPr lang="ar-MA" b="1" dirty="0" smtClean="0">
                <a:solidFill>
                  <a:schemeClr val="accent6">
                    <a:lumMod val="75000"/>
                  </a:schemeClr>
                </a:solidFill>
              </a:rPr>
              <a:t>اسم الفاعل </a:t>
            </a:r>
            <a:r>
              <a:rPr lang="ar-MA" dirty="0" smtClean="0"/>
              <a:t>لهما:محسن- مفيد..وفي </a:t>
            </a:r>
            <a:r>
              <a:rPr lang="ar-MA" b="1" dirty="0" smtClean="0">
                <a:solidFill>
                  <a:schemeClr val="accent6">
                    <a:lumMod val="75000"/>
                  </a:schemeClr>
                </a:solidFill>
              </a:rPr>
              <a:t>اسم المفعو</a:t>
            </a:r>
            <a:r>
              <a:rPr lang="ar-MA" dirty="0" smtClean="0"/>
              <a:t>ل:محسن- مفاد...بحذف الهمزة الزائدة في المضارع واسم الفاعل واسم المفعول</a:t>
            </a:r>
          </a:p>
          <a:p>
            <a:pPr algn="r" rtl="1">
              <a:buNone/>
            </a:pPr>
            <a:r>
              <a:rPr lang="ar-MA" b="1" dirty="0" smtClean="0">
                <a:solidFill>
                  <a:schemeClr val="accent3">
                    <a:lumMod val="75000"/>
                  </a:schemeClr>
                </a:solidFill>
              </a:rPr>
              <a:t>والسر في حذف الهمزة </a:t>
            </a:r>
            <a:r>
              <a:rPr lang="ar-MA" dirty="0" smtClean="0"/>
              <a:t>من المضارع واسم الفاعل واسم المفعول هو الاستثقال وكراهة اجتماع الهمزتين</a:t>
            </a:r>
          </a:p>
          <a:p>
            <a:pPr algn="r" rtl="1">
              <a:buNone/>
            </a:pPr>
            <a:r>
              <a:rPr lang="ar-MA" dirty="0" smtClean="0"/>
              <a:t>فأصل:أحسن- يحسن- محسن- محسن...هو:</a:t>
            </a:r>
            <a:r>
              <a:rPr lang="ar-MA" dirty="0" err="1" smtClean="0"/>
              <a:t>أؤحسن</a:t>
            </a:r>
            <a:r>
              <a:rPr lang="ar-MA" dirty="0" smtClean="0"/>
              <a:t>- </a:t>
            </a:r>
            <a:r>
              <a:rPr lang="ar-MA" dirty="0" err="1" smtClean="0"/>
              <a:t>يؤحسن</a:t>
            </a:r>
            <a:r>
              <a:rPr lang="ar-MA" dirty="0" smtClean="0"/>
              <a:t>- </a:t>
            </a:r>
            <a:r>
              <a:rPr lang="ar-MA" dirty="0" err="1" smtClean="0"/>
              <a:t>مؤحسن</a:t>
            </a:r>
            <a:r>
              <a:rPr lang="ar-MA" dirty="0" smtClean="0"/>
              <a:t>- </a:t>
            </a:r>
            <a:r>
              <a:rPr lang="ar-MA" dirty="0" err="1" smtClean="0"/>
              <a:t>مؤحسن</a:t>
            </a:r>
            <a:r>
              <a:rPr lang="ar-MA" dirty="0" smtClean="0"/>
              <a:t>...فكره </a:t>
            </a:r>
            <a:r>
              <a:rPr lang="ar-MA" dirty="0" err="1" smtClean="0"/>
              <a:t>العلماءهو</a:t>
            </a:r>
            <a:r>
              <a:rPr lang="ar-MA" dirty="0" smtClean="0"/>
              <a:t>(اجتماع الهمزتين)فحذفت الثانية لرفع الثقل</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lnSpcReduction="10000"/>
          </a:bodyPr>
          <a:lstStyle/>
          <a:p>
            <a:pPr algn="r" rtl="1">
              <a:buNone/>
            </a:pPr>
            <a:r>
              <a:rPr lang="ar-MA" b="1" dirty="0" smtClean="0">
                <a:solidFill>
                  <a:srgbClr val="00B0F0"/>
                </a:solidFill>
              </a:rPr>
              <a:t>حذف فاء الكلمة</a:t>
            </a:r>
          </a:p>
          <a:p>
            <a:pPr algn="r" rtl="1">
              <a:buNone/>
            </a:pPr>
            <a:r>
              <a:rPr lang="ar-MA" dirty="0" smtClean="0"/>
              <a:t>سبق أن عرفنا أن فاء الكلمة نحو:</a:t>
            </a:r>
            <a:r>
              <a:rPr lang="ar-MA" b="1" dirty="0" smtClean="0">
                <a:solidFill>
                  <a:srgbClr val="00B050"/>
                </a:solidFill>
              </a:rPr>
              <a:t>وعد- وزن- وصف</a:t>
            </a:r>
            <a:r>
              <a:rPr lang="ar-MA" dirty="0" smtClean="0"/>
              <a:t>...تحذف في المضارع </a:t>
            </a:r>
            <a:r>
              <a:rPr lang="ar-MA" dirty="0" err="1" smtClean="0"/>
              <a:t>والأمرإذا</a:t>
            </a:r>
            <a:r>
              <a:rPr lang="ar-MA" dirty="0" smtClean="0"/>
              <a:t> كان مكسور العين في المضارع تقول:</a:t>
            </a:r>
            <a:r>
              <a:rPr lang="ar-MA" b="1" dirty="0" smtClean="0">
                <a:solidFill>
                  <a:srgbClr val="00B050"/>
                </a:solidFill>
              </a:rPr>
              <a:t>يعد عد- يزن زن- تصف صف...</a:t>
            </a:r>
          </a:p>
          <a:p>
            <a:pPr algn="r" rtl="1">
              <a:buNone/>
            </a:pPr>
            <a:r>
              <a:rPr lang="ar-MA" dirty="0" smtClean="0"/>
              <a:t>كما يجوز حذف الفاء وبقاؤها في المصدر حيث تقول:</a:t>
            </a:r>
            <a:r>
              <a:rPr lang="ar-MA" b="1" dirty="0" smtClean="0">
                <a:solidFill>
                  <a:srgbClr val="00B050"/>
                </a:solidFill>
              </a:rPr>
              <a:t>عدة أو وعدا- زنة وزنا- صفة </a:t>
            </a:r>
            <a:r>
              <a:rPr lang="ar-MA" b="1" dirty="0" err="1" smtClean="0">
                <a:solidFill>
                  <a:srgbClr val="00B050"/>
                </a:solidFill>
              </a:rPr>
              <a:t>او</a:t>
            </a:r>
            <a:r>
              <a:rPr lang="ar-MA" b="1" dirty="0" smtClean="0">
                <a:solidFill>
                  <a:srgbClr val="00B050"/>
                </a:solidFill>
              </a:rPr>
              <a:t> وصفا</a:t>
            </a:r>
            <a:r>
              <a:rPr lang="ar-MA" dirty="0" smtClean="0"/>
              <a:t>..</a:t>
            </a:r>
          </a:p>
          <a:p>
            <a:pPr algn="r" rtl="1">
              <a:buNone/>
            </a:pPr>
            <a:r>
              <a:rPr lang="ar-MA" b="1" dirty="0" smtClean="0">
                <a:solidFill>
                  <a:srgbClr val="00B0F0"/>
                </a:solidFill>
              </a:rPr>
              <a:t>حذف عين الكلمة</a:t>
            </a:r>
          </a:p>
          <a:p>
            <a:pPr algn="r" rtl="1">
              <a:buNone/>
            </a:pPr>
            <a:r>
              <a:rPr lang="ar-MA" dirty="0" smtClean="0"/>
              <a:t>تحذف </a:t>
            </a:r>
            <a:r>
              <a:rPr lang="ar-MA" b="1" dirty="0" smtClean="0">
                <a:solidFill>
                  <a:srgbClr val="C00000"/>
                </a:solidFill>
              </a:rPr>
              <a:t>عين الكلمة </a:t>
            </a:r>
            <a:r>
              <a:rPr lang="ar-MA" dirty="0" smtClean="0"/>
              <a:t>إذا سكنت لامها لاتصالها </a:t>
            </a:r>
            <a:r>
              <a:rPr lang="ar-MA" b="1" dirty="0" smtClean="0">
                <a:solidFill>
                  <a:srgbClr val="7030A0"/>
                </a:solidFill>
              </a:rPr>
              <a:t>بضمير رفع متحرك</a:t>
            </a:r>
            <a:r>
              <a:rPr lang="ar-MA" dirty="0" smtClean="0"/>
              <a:t> </a:t>
            </a:r>
            <a:r>
              <a:rPr lang="ar-MA" b="1" dirty="0" smtClean="0">
                <a:solidFill>
                  <a:srgbClr val="00B050"/>
                </a:solidFill>
              </a:rPr>
              <a:t>نحو:قمت- قمنا- قمن- يقمن</a:t>
            </a:r>
            <a:r>
              <a:rPr lang="ar-MA" dirty="0" smtClean="0"/>
              <a:t>...أو إذا كانت </a:t>
            </a:r>
            <a:r>
              <a:rPr lang="ar-MA" b="1" dirty="0" smtClean="0">
                <a:solidFill>
                  <a:srgbClr val="7030A0"/>
                </a:solidFill>
              </a:rPr>
              <a:t>مجزومة</a:t>
            </a:r>
            <a:r>
              <a:rPr lang="ar-MA" dirty="0" smtClean="0"/>
              <a:t> نحو:</a:t>
            </a:r>
            <a:r>
              <a:rPr lang="ar-MA" b="1" dirty="0" smtClean="0">
                <a:solidFill>
                  <a:srgbClr val="00B050"/>
                </a:solidFill>
              </a:rPr>
              <a:t>لم يقم</a:t>
            </a:r>
            <a:r>
              <a:rPr lang="ar-MA" dirty="0" smtClean="0"/>
              <a:t>..</a:t>
            </a:r>
            <a:r>
              <a:rPr lang="ar-MA" dirty="0" err="1" smtClean="0"/>
              <a:t>أوإذا</a:t>
            </a:r>
            <a:r>
              <a:rPr lang="ar-MA" dirty="0" smtClean="0"/>
              <a:t> كانت </a:t>
            </a:r>
            <a:r>
              <a:rPr lang="ar-MA" b="1" dirty="0" smtClean="0">
                <a:solidFill>
                  <a:srgbClr val="7030A0"/>
                </a:solidFill>
              </a:rPr>
              <a:t>مبنية للأمر </a:t>
            </a:r>
            <a:r>
              <a:rPr lang="ar-MA" dirty="0" smtClean="0"/>
              <a:t>نحو:</a:t>
            </a:r>
            <a:r>
              <a:rPr lang="ar-MA" b="1" dirty="0" smtClean="0">
                <a:solidFill>
                  <a:srgbClr val="00B050"/>
                </a:solidFill>
              </a:rPr>
              <a:t>قم...</a:t>
            </a:r>
            <a:endParaRPr lang="fr-FR" b="1" dirty="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algn="r" rtl="1">
              <a:buNone/>
            </a:pPr>
            <a:r>
              <a:rPr lang="ar-MA" dirty="0" smtClean="0"/>
              <a:t>أما إذا </a:t>
            </a:r>
            <a:r>
              <a:rPr lang="ar-MA" b="1" dirty="0" smtClean="0">
                <a:solidFill>
                  <a:srgbClr val="7030A0"/>
                </a:solidFill>
              </a:rPr>
              <a:t>كان الفعل ماضيا مضعفا ثلاثيا </a:t>
            </a:r>
            <a:r>
              <a:rPr lang="ar-MA" dirty="0" smtClean="0"/>
              <a:t>نحو:ظلّ- مسّ- شقّ...جاز فيه عند إسناده إلى ضمائر الرفع المتحركة (تاء الفاعل- ناء الفاعلين- نون النسوة)ثلاثة أوجه:</a:t>
            </a:r>
          </a:p>
          <a:p>
            <a:pPr marL="514350" indent="-514350" algn="r" rtl="1">
              <a:buAutoNum type="arabic1Minus"/>
            </a:pPr>
            <a:r>
              <a:rPr lang="ar-MA" b="1" dirty="0" smtClean="0">
                <a:solidFill>
                  <a:srgbClr val="C00000"/>
                </a:solidFill>
              </a:rPr>
              <a:t>الإتمام</a:t>
            </a:r>
            <a:r>
              <a:rPr lang="ar-MA" dirty="0" smtClean="0"/>
              <a:t>:ظللت- ظللنا</a:t>
            </a:r>
          </a:p>
          <a:p>
            <a:pPr marL="514350" indent="-514350" algn="r" rtl="1">
              <a:buAutoNum type="arabic1Minus"/>
            </a:pPr>
            <a:r>
              <a:rPr lang="ar-MA" dirty="0"/>
              <a:t> </a:t>
            </a:r>
            <a:r>
              <a:rPr lang="ar-MA" b="1" dirty="0" smtClean="0">
                <a:solidFill>
                  <a:srgbClr val="C00000"/>
                </a:solidFill>
              </a:rPr>
              <a:t>حذف العين بدون نقل حركتها </a:t>
            </a:r>
            <a:r>
              <a:rPr lang="ar-MA" b="1" dirty="0" smtClean="0">
                <a:solidFill>
                  <a:srgbClr val="00B050"/>
                </a:solidFill>
              </a:rPr>
              <a:t>تقول:ظلت- ظلن</a:t>
            </a:r>
            <a:r>
              <a:rPr lang="ar-MA" dirty="0" smtClean="0"/>
              <a:t>ا</a:t>
            </a:r>
          </a:p>
          <a:p>
            <a:pPr marL="514350" indent="-514350" algn="r" rtl="1">
              <a:buNone/>
            </a:pPr>
            <a:r>
              <a:rPr lang="ar-MA" dirty="0" smtClean="0"/>
              <a:t>ج- </a:t>
            </a:r>
            <a:r>
              <a:rPr lang="ar-MA" b="1" dirty="0" smtClean="0">
                <a:solidFill>
                  <a:srgbClr val="C00000"/>
                </a:solidFill>
              </a:rPr>
              <a:t>حذف العين مع نقل حركتها إلى الفاء </a:t>
            </a:r>
            <a:r>
              <a:rPr lang="ar-MA" b="1" dirty="0" smtClean="0">
                <a:solidFill>
                  <a:srgbClr val="00B050"/>
                </a:solidFill>
              </a:rPr>
              <a:t>تقول:ظلت- ظلنا</a:t>
            </a:r>
          </a:p>
          <a:p>
            <a:pPr marL="514350" indent="-514350" algn="r" rtl="1">
              <a:buNone/>
            </a:pPr>
            <a:r>
              <a:rPr lang="ar-MA" b="1" dirty="0" smtClean="0">
                <a:solidFill>
                  <a:srgbClr val="7030A0"/>
                </a:solidFill>
              </a:rPr>
              <a:t>أما المضارع المضعف والأمر</a:t>
            </a:r>
            <a:r>
              <a:rPr lang="ar-MA" dirty="0" smtClean="0"/>
              <a:t>:</a:t>
            </a:r>
          </a:p>
          <a:p>
            <a:pPr marL="514350" indent="-514350" algn="r" rtl="1">
              <a:buNone/>
            </a:pPr>
            <a:r>
              <a:rPr lang="ar-MA" dirty="0" smtClean="0"/>
              <a:t>فإذا كان مكسور العين</a:t>
            </a:r>
            <a:r>
              <a:rPr lang="fr-FR" dirty="0" smtClean="0"/>
              <a:t> </a:t>
            </a:r>
            <a:r>
              <a:rPr lang="ar-MA" dirty="0" smtClean="0"/>
              <a:t>نحو:يقر فعند إسناده إلى </a:t>
            </a:r>
            <a:r>
              <a:rPr lang="ar-MA" b="1" dirty="0" smtClean="0">
                <a:solidFill>
                  <a:schemeClr val="accent6">
                    <a:lumMod val="75000"/>
                  </a:schemeClr>
                </a:solidFill>
              </a:rPr>
              <a:t>نون النسوة </a:t>
            </a:r>
            <a:r>
              <a:rPr lang="ar-MA" dirty="0" smtClean="0"/>
              <a:t>يجوز فيه وجهان:</a:t>
            </a:r>
          </a:p>
          <a:p>
            <a:pPr marL="514350" indent="-514350" algn="r" rtl="1">
              <a:buAutoNum type="arabic1Minus"/>
            </a:pPr>
            <a:r>
              <a:rPr lang="ar-MA" b="1" dirty="0" smtClean="0">
                <a:solidFill>
                  <a:srgbClr val="C00000"/>
                </a:solidFill>
              </a:rPr>
              <a:t>الإتمام</a:t>
            </a:r>
            <a:r>
              <a:rPr lang="ar-MA" dirty="0" smtClean="0"/>
              <a:t>:البنات يقررن بالبيت- </a:t>
            </a:r>
            <a:r>
              <a:rPr lang="ar-MA" b="1" dirty="0" err="1" smtClean="0">
                <a:solidFill>
                  <a:srgbClr val="00B050"/>
                </a:solidFill>
              </a:rPr>
              <a:t>اقررن</a:t>
            </a:r>
            <a:r>
              <a:rPr lang="ar-MA" b="1" dirty="0" smtClean="0">
                <a:solidFill>
                  <a:srgbClr val="00B050"/>
                </a:solidFill>
              </a:rPr>
              <a:t> بالبيت يا نساء</a:t>
            </a:r>
          </a:p>
          <a:p>
            <a:pPr marL="514350" indent="-514350" algn="r" rtl="1">
              <a:buNone/>
            </a:pPr>
            <a:endParaRPr lang="ar-MA"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gn="r" rtl="1">
              <a:buNone/>
            </a:pPr>
            <a:r>
              <a:rPr lang="ar-MA" dirty="0" smtClean="0"/>
              <a:t>ب- </a:t>
            </a:r>
            <a:r>
              <a:rPr lang="ar-MA" b="1" dirty="0" smtClean="0">
                <a:solidFill>
                  <a:srgbClr val="C00000"/>
                </a:solidFill>
              </a:rPr>
              <a:t>حذف العين مع نقل حركتها إلى الفاء </a:t>
            </a:r>
            <a:r>
              <a:rPr lang="ar-MA" b="1" dirty="0" smtClean="0">
                <a:solidFill>
                  <a:srgbClr val="00B050"/>
                </a:solidFill>
              </a:rPr>
              <a:t>نحو:البنات يقرن في البيت</a:t>
            </a:r>
            <a:endParaRPr lang="fr-FR" b="1"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algn="ctr" rtl="1">
              <a:buNone/>
            </a:pPr>
            <a:r>
              <a:rPr lang="ar-MA" b="1" dirty="0" smtClean="0">
                <a:solidFill>
                  <a:srgbClr val="0070C0"/>
                </a:solidFill>
              </a:rPr>
              <a:t>الإدغام</a:t>
            </a:r>
          </a:p>
          <a:p>
            <a:pPr algn="r" rtl="1">
              <a:buNone/>
            </a:pPr>
            <a:r>
              <a:rPr lang="ar-MA" dirty="0" smtClean="0"/>
              <a:t>هو إدخال حرف في حرف أخر مماثل له بحيث يصيران حرفا واحدا مشدّدا </a:t>
            </a:r>
          </a:p>
          <a:p>
            <a:pPr algn="r" rtl="1">
              <a:buNone/>
            </a:pPr>
            <a:r>
              <a:rPr lang="ar-MA" b="1" dirty="0" smtClean="0">
                <a:solidFill>
                  <a:srgbClr val="C00000"/>
                </a:solidFill>
              </a:rPr>
              <a:t>والإدغام </a:t>
            </a:r>
            <a:r>
              <a:rPr lang="ar-MA" dirty="0" smtClean="0"/>
              <a:t>ضرب من التأثير الذي يقع في الأصوات المتجاورة وهو لا يكون إلا في نوعين من الأصوات:</a:t>
            </a:r>
          </a:p>
          <a:p>
            <a:pPr algn="r" rtl="1">
              <a:buNone/>
            </a:pPr>
            <a:r>
              <a:rPr lang="ar-MA" dirty="0" smtClean="0"/>
              <a:t>أن يكون الصوتان </a:t>
            </a:r>
            <a:r>
              <a:rPr lang="ar-MA" b="1" dirty="0" smtClean="0">
                <a:solidFill>
                  <a:srgbClr val="00B0F0"/>
                </a:solidFill>
              </a:rPr>
              <a:t>مثلين </a:t>
            </a:r>
            <a:r>
              <a:rPr lang="ar-MA" dirty="0" smtClean="0"/>
              <a:t>كإدغام الكاف في الكاف:</a:t>
            </a:r>
            <a:r>
              <a:rPr lang="ar-MA" b="1" dirty="0" err="1" smtClean="0">
                <a:solidFill>
                  <a:srgbClr val="00B050"/>
                </a:solidFill>
              </a:rPr>
              <a:t>سككر</a:t>
            </a:r>
            <a:r>
              <a:rPr lang="ar-MA" b="1" dirty="0" smtClean="0">
                <a:solidFill>
                  <a:srgbClr val="00B050"/>
                </a:solidFill>
              </a:rPr>
              <a:t>=سكر</a:t>
            </a:r>
          </a:p>
          <a:p>
            <a:pPr algn="r" rtl="1">
              <a:buNone/>
            </a:pPr>
            <a:r>
              <a:rPr lang="ar-MA" dirty="0" smtClean="0"/>
              <a:t>أن يكون الصوتان </a:t>
            </a:r>
            <a:r>
              <a:rPr lang="ar-MA" b="1" dirty="0" smtClean="0">
                <a:solidFill>
                  <a:srgbClr val="00B0F0"/>
                </a:solidFill>
              </a:rPr>
              <a:t>متقاربين</a:t>
            </a:r>
            <a:r>
              <a:rPr lang="ar-MA" dirty="0" smtClean="0"/>
              <a:t> كإدغام اللام في الراء من:</a:t>
            </a:r>
            <a:r>
              <a:rPr lang="ar-MA" b="1" dirty="0" smtClean="0">
                <a:solidFill>
                  <a:srgbClr val="00B050"/>
                </a:solidFill>
              </a:rPr>
              <a:t>قل رب</a:t>
            </a:r>
            <a:r>
              <a:rPr lang="ar-MA" dirty="0" smtClean="0"/>
              <a:t>(أي أنك تنطقها هكذا</a:t>
            </a:r>
            <a:r>
              <a:rPr lang="ar-MA" b="1" dirty="0" smtClean="0">
                <a:solidFill>
                  <a:srgbClr val="00B050"/>
                </a:solidFill>
              </a:rPr>
              <a:t>:قرّب</a:t>
            </a:r>
            <a:r>
              <a:rPr lang="ar-MA" dirty="0" smtClean="0"/>
              <a:t>)</a:t>
            </a:r>
            <a:endParaRPr lang="fr-F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gn="r" rtl="1">
              <a:buNone/>
            </a:pPr>
            <a:r>
              <a:rPr lang="ar-MA" b="1" dirty="0" smtClean="0">
                <a:solidFill>
                  <a:srgbClr val="C00000"/>
                </a:solidFill>
              </a:rPr>
              <a:t>والإدغام ثلاثة أقسام</a:t>
            </a:r>
            <a:r>
              <a:rPr lang="ar-MA" dirty="0" smtClean="0"/>
              <a:t>:</a:t>
            </a:r>
          </a:p>
          <a:p>
            <a:pPr algn="r" rtl="1">
              <a:buNone/>
            </a:pPr>
            <a:r>
              <a:rPr lang="ar-MA" b="1" dirty="0" smtClean="0">
                <a:solidFill>
                  <a:srgbClr val="FF0000"/>
                </a:solidFill>
              </a:rPr>
              <a:t>واجب</a:t>
            </a:r>
          </a:p>
          <a:p>
            <a:pPr algn="r" rtl="1">
              <a:buNone/>
            </a:pPr>
            <a:r>
              <a:rPr lang="ar-MA" b="1" dirty="0" smtClean="0">
                <a:solidFill>
                  <a:srgbClr val="FF0000"/>
                </a:solidFill>
              </a:rPr>
              <a:t>جائز</a:t>
            </a:r>
          </a:p>
          <a:p>
            <a:pPr algn="r" rtl="1">
              <a:buNone/>
            </a:pPr>
            <a:r>
              <a:rPr lang="ar-MA" b="1" dirty="0" smtClean="0">
                <a:solidFill>
                  <a:srgbClr val="FF0000"/>
                </a:solidFill>
              </a:rPr>
              <a:t>ممتنع</a:t>
            </a:r>
          </a:p>
          <a:p>
            <a:pPr algn="r" rtl="1">
              <a:buNone/>
            </a:pPr>
            <a:r>
              <a:rPr lang="ar-MA" b="1" dirty="0" smtClean="0">
                <a:solidFill>
                  <a:srgbClr val="C00000"/>
                </a:solidFill>
              </a:rPr>
              <a:t>أحكام الإدغام:</a:t>
            </a:r>
          </a:p>
          <a:p>
            <a:pPr algn="r" rtl="1">
              <a:buNone/>
            </a:pPr>
            <a:r>
              <a:rPr lang="ar-MA" b="1" dirty="0" smtClean="0">
                <a:solidFill>
                  <a:srgbClr val="00B0F0"/>
                </a:solidFill>
              </a:rPr>
              <a:t>أولا:إذا تحرّك الأول وسكن الثاني:</a:t>
            </a:r>
          </a:p>
          <a:p>
            <a:pPr algn="r" rtl="1">
              <a:buNone/>
            </a:pPr>
            <a:r>
              <a:rPr lang="ar-MA" dirty="0" smtClean="0"/>
              <a:t>هذه الصورة </a:t>
            </a:r>
            <a:r>
              <a:rPr lang="ar-MA" b="1" dirty="0" smtClean="0">
                <a:solidFill>
                  <a:srgbClr val="FF0000"/>
                </a:solidFill>
              </a:rPr>
              <a:t>يمتنع</a:t>
            </a:r>
            <a:r>
              <a:rPr lang="ar-MA" dirty="0" smtClean="0"/>
              <a:t> فيها الإدغام سواء كان الحرفان في كلمة واحدة أم في كلمتين:</a:t>
            </a:r>
          </a:p>
          <a:p>
            <a:pPr algn="r" rtl="1">
              <a:buNone/>
            </a:pPr>
            <a:r>
              <a:rPr lang="ar-MA" b="1" dirty="0" smtClean="0">
                <a:solidFill>
                  <a:srgbClr val="00B050"/>
                </a:solidFill>
              </a:rPr>
              <a:t>مررت</a:t>
            </a:r>
            <a:r>
              <a:rPr lang="ar-MA" dirty="0" smtClean="0"/>
              <a:t>:يمتنع إدغام الراءين لتحرك الأولى وسكون الثانية</a:t>
            </a:r>
          </a:p>
          <a:p>
            <a:pPr algn="r" rtl="1">
              <a:buNone/>
            </a:pPr>
            <a:endParaRPr lang="ar-MA"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lstStyle/>
          <a:p>
            <a:pPr algn="r" rtl="1">
              <a:buNone/>
            </a:pPr>
            <a:r>
              <a:rPr lang="ar-MA" b="1" dirty="0" smtClean="0">
                <a:solidFill>
                  <a:srgbClr val="00B0F0"/>
                </a:solidFill>
              </a:rPr>
              <a:t>ثانيا:إذا سكن الأول وتحرّك الثاني</a:t>
            </a:r>
          </a:p>
          <a:p>
            <a:pPr algn="r" rtl="1">
              <a:buNone/>
            </a:pPr>
            <a:r>
              <a:rPr lang="ar-MA" dirty="0" smtClean="0"/>
              <a:t>هذه الصورة  </a:t>
            </a:r>
            <a:r>
              <a:rPr lang="ar-MA" b="1" dirty="0" smtClean="0">
                <a:solidFill>
                  <a:srgbClr val="FF0000"/>
                </a:solidFill>
              </a:rPr>
              <a:t>يجب </a:t>
            </a:r>
            <a:r>
              <a:rPr lang="ar-MA" dirty="0" smtClean="0"/>
              <a:t>فيها الإدغام سواء كان الحرفان في كلمة واحدة أم في كلمتين:</a:t>
            </a:r>
          </a:p>
          <a:p>
            <a:pPr algn="r" rtl="1">
              <a:buNone/>
            </a:pPr>
            <a:r>
              <a:rPr lang="ar-MA" b="1" dirty="0" smtClean="0">
                <a:solidFill>
                  <a:srgbClr val="00B050"/>
                </a:solidFill>
              </a:rPr>
              <a:t>كببر=كبّ</a:t>
            </a:r>
            <a:r>
              <a:rPr lang="ar-MA" dirty="0" smtClean="0"/>
              <a:t>ر</a:t>
            </a:r>
          </a:p>
          <a:p>
            <a:pPr algn="r" rtl="1">
              <a:buNone/>
            </a:pPr>
            <a:r>
              <a:rPr lang="ar-MA" b="1" dirty="0" smtClean="0">
                <a:solidFill>
                  <a:srgbClr val="00B050"/>
                </a:solidFill>
              </a:rPr>
              <a:t>لم يخرج جمال</a:t>
            </a:r>
            <a:r>
              <a:rPr lang="ar-MA" dirty="0" smtClean="0"/>
              <a:t>(تدغم جيم يخرج في جيم جمال)</a:t>
            </a:r>
          </a:p>
          <a:p>
            <a:pPr algn="r" rtl="1">
              <a:buNone/>
            </a:pPr>
            <a:r>
              <a:rPr lang="ar-MA" b="1" dirty="0" smtClean="0">
                <a:solidFill>
                  <a:srgbClr val="00B050"/>
                </a:solidFill>
              </a:rPr>
              <a:t>لم يكتب بالقلم</a:t>
            </a:r>
            <a:r>
              <a:rPr lang="ar-MA" dirty="0" smtClean="0"/>
              <a:t>(تدغم باء يكتب في باء الجر)</a:t>
            </a:r>
          </a:p>
          <a:p>
            <a:pPr algn="r" rtl="1">
              <a:buNone/>
            </a:pPr>
            <a:r>
              <a:rPr lang="ar-MA" b="1" dirty="0" smtClean="0">
                <a:solidFill>
                  <a:srgbClr val="00B0F0"/>
                </a:solidFill>
              </a:rPr>
              <a:t>ثالثا:إذا تحرّك الحرفان</a:t>
            </a:r>
          </a:p>
          <a:p>
            <a:pPr algn="r" rtl="1">
              <a:buNone/>
            </a:pPr>
            <a:r>
              <a:rPr lang="ar-MA" dirty="0" smtClean="0"/>
              <a:t>هذه الصورة يتردّد فيها الإدغام بين </a:t>
            </a:r>
            <a:r>
              <a:rPr lang="ar-MA" b="1" dirty="0" smtClean="0">
                <a:solidFill>
                  <a:srgbClr val="FF0000"/>
                </a:solidFill>
              </a:rPr>
              <a:t>الوجوب </a:t>
            </a:r>
            <a:r>
              <a:rPr lang="ar-MA" b="1" dirty="0" err="1" smtClean="0">
                <a:solidFill>
                  <a:srgbClr val="FF0000"/>
                </a:solidFill>
              </a:rPr>
              <a:t>و</a:t>
            </a:r>
            <a:r>
              <a:rPr lang="ar-MA" b="1" dirty="0" smtClean="0">
                <a:solidFill>
                  <a:srgbClr val="FF0000"/>
                </a:solidFill>
              </a:rPr>
              <a:t> الجواز </a:t>
            </a:r>
            <a:r>
              <a:rPr lang="ar-MA" dirty="0" smtClean="0"/>
              <a:t>وفقا لشروط نعرضها على النحو التالي:</a:t>
            </a:r>
            <a:endParaRPr lang="fr-FR" dirty="0"/>
          </a:p>
        </p:txBody>
      </p:sp>
      <p:sp>
        <p:nvSpPr>
          <p:cNvPr id="4" name="Rectangle 3"/>
          <p:cNvSpPr/>
          <p:nvPr/>
        </p:nvSpPr>
        <p:spPr>
          <a:xfrm>
            <a:off x="8980488" y="3223767"/>
            <a:ext cx="2286000" cy="1077218"/>
          </a:xfrm>
          <a:prstGeom prst="rect">
            <a:avLst/>
          </a:prstGeom>
        </p:spPr>
        <p:txBody>
          <a:bodyPr>
            <a:spAutoFit/>
          </a:bodyPr>
          <a:lstStyle/>
          <a:p>
            <a:r>
              <a:rPr lang="ar-MA" sz="3200" dirty="0">
                <a:solidFill>
                  <a:prstClr val="black"/>
                </a:solidFill>
              </a:rPr>
              <a:t>يخرج جمال(تدغم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TotalTime>
  <Words>1117</Words>
  <Application>Microsoft Office PowerPoint</Application>
  <PresentationFormat>On-screen Show (4:3)</PresentationFormat>
  <Paragraphs>106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abdou</dc:creator>
  <cp:lastModifiedBy>Yassine Moutie</cp:lastModifiedBy>
  <cp:revision>7</cp:revision>
  <dcterms:created xsi:type="dcterms:W3CDTF">2019-04-15T21:11:36Z</dcterms:created>
  <dcterms:modified xsi:type="dcterms:W3CDTF">2020-03-25T19:38:46Z</dcterms:modified>
</cp:coreProperties>
</file>