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D4102-3564-4332-95C9-FE9D83DFB84C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47B73-2C79-4669-8443-1B9DDC01F11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الحصة:20/04/2020</a:t>
            </a: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الفصل</a:t>
            </a: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الرابع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المادة: الصرف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الدرس: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التصغير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إعداد</a:t>
            </a:r>
            <a:r>
              <a:rPr lang="ar-M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ذة مليكة مطيع</a:t>
            </a:r>
            <a:endParaRPr lang="fr-F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46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4-تصغير ما </a:t>
            </a:r>
            <a:r>
              <a:rPr lang="ar-MA" b="1" dirty="0" err="1" smtClean="0">
                <a:solidFill>
                  <a:srgbClr val="00B0F0"/>
                </a:solidFill>
              </a:rPr>
              <a:t>اخره</a:t>
            </a:r>
            <a:r>
              <a:rPr lang="ar-MA" b="1" dirty="0" smtClean="0">
                <a:solidFill>
                  <a:srgbClr val="00B0F0"/>
                </a:solidFill>
              </a:rPr>
              <a:t> ألف التأنيث المقصورة: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إذا كانت ألف التأنيث المقصورة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رابعة بقيت وجوبا </a:t>
            </a:r>
            <a:r>
              <a:rPr lang="ar-MA" dirty="0" smtClean="0"/>
              <a:t>مع فتح ما قبلها </a:t>
            </a:r>
            <a:r>
              <a:rPr lang="ar-MA" b="1" dirty="0" smtClean="0">
                <a:solidFill>
                  <a:srgbClr val="00B050"/>
                </a:solidFill>
              </a:rPr>
              <a:t>نحو:سلمى </a:t>
            </a:r>
            <a:r>
              <a:rPr lang="ar-MA" b="1" dirty="0" err="1" smtClean="0">
                <a:solidFill>
                  <a:srgbClr val="00B050"/>
                </a:solidFill>
              </a:rPr>
              <a:t>سليمى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dirty="0" smtClean="0"/>
              <a:t>بشرى </a:t>
            </a:r>
            <a:r>
              <a:rPr lang="ar-MA" dirty="0" err="1" smtClean="0"/>
              <a:t>بشيرى</a:t>
            </a:r>
            <a:r>
              <a:rPr lang="ar-MA" dirty="0" smtClean="0"/>
              <a:t>- عظمى </a:t>
            </a:r>
            <a:r>
              <a:rPr lang="ar-MA" dirty="0" err="1" smtClean="0"/>
              <a:t>عظيمى</a:t>
            </a:r>
            <a:endParaRPr lang="ar-MA" dirty="0" smtClean="0"/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وإذا كانت ألف التأنيث المقصورة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خامسة </a:t>
            </a:r>
            <a:r>
              <a:rPr lang="ar-MA" dirty="0" smtClean="0"/>
              <a:t>فصاعدا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حذفت </a:t>
            </a:r>
            <a:r>
              <a:rPr lang="ar-MA" dirty="0" smtClean="0"/>
              <a:t>وجوبا  </a:t>
            </a:r>
            <a:r>
              <a:rPr lang="ar-MA" b="1" dirty="0" smtClean="0">
                <a:solidFill>
                  <a:srgbClr val="00B050"/>
                </a:solidFill>
              </a:rPr>
              <a:t>نحو:</a:t>
            </a:r>
            <a:r>
              <a:rPr lang="ar-MA" b="1" dirty="0" err="1" smtClean="0">
                <a:solidFill>
                  <a:srgbClr val="00B050"/>
                </a:solidFill>
              </a:rPr>
              <a:t>قرقرى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قريقر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لغّيزى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لغيغيز</a:t>
            </a:r>
            <a:r>
              <a:rPr lang="ar-MA" dirty="0" smtClean="0"/>
              <a:t>...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dirty="0" smtClean="0"/>
              <a:t>أما إذا كانت ألف التأنيث المقصورة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خامسة </a:t>
            </a:r>
            <a:r>
              <a:rPr lang="ar-MA" dirty="0" smtClean="0"/>
              <a:t>وكان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ثالث الكلمة حرف مد زائد </a:t>
            </a:r>
            <a:r>
              <a:rPr lang="ar-MA" dirty="0" smtClean="0"/>
              <a:t>نحو:</a:t>
            </a:r>
            <a:r>
              <a:rPr lang="ar-MA" b="1" dirty="0" err="1" smtClean="0">
                <a:solidFill>
                  <a:srgbClr val="00B050"/>
                </a:solidFill>
              </a:rPr>
              <a:t>حبارى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سلامى</a:t>
            </a:r>
            <a:r>
              <a:rPr lang="ar-MA" b="1" dirty="0" smtClean="0">
                <a:solidFill>
                  <a:srgbClr val="00B050"/>
                </a:solidFill>
              </a:rPr>
              <a:t>...</a:t>
            </a:r>
            <a:r>
              <a:rPr lang="ar-MA" dirty="0" smtClean="0"/>
              <a:t>جاز بقاء ألف التأنيث فتقول :</a:t>
            </a:r>
            <a:r>
              <a:rPr lang="ar-MA" dirty="0" err="1" smtClean="0"/>
              <a:t>حبيرى</a:t>
            </a:r>
            <a:r>
              <a:rPr lang="ar-MA" dirty="0" smtClean="0"/>
              <a:t>- </a:t>
            </a:r>
            <a:r>
              <a:rPr lang="ar-MA" dirty="0" err="1" smtClean="0"/>
              <a:t>سليمى</a:t>
            </a:r>
            <a:r>
              <a:rPr lang="ar-MA" dirty="0" smtClean="0"/>
              <a:t>...وجاز حذفها فتقول:</a:t>
            </a:r>
            <a:r>
              <a:rPr lang="ar-MA" dirty="0" err="1" smtClean="0"/>
              <a:t>حبيّر</a:t>
            </a:r>
            <a:r>
              <a:rPr lang="ar-MA" dirty="0" smtClean="0"/>
              <a:t>- سليّم...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5-التصغير يرد المبدل إلى أصله: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r" rtl="1">
              <a:buNone/>
            </a:pPr>
            <a:r>
              <a:rPr lang="ar-MA" dirty="0" smtClean="0"/>
              <a:t>عند التصغير يرد الحرف المبدل إلى أصله:</a:t>
            </a:r>
          </a:p>
          <a:p>
            <a:pPr algn="r" rtl="1"/>
            <a:r>
              <a:rPr lang="ar-MA" b="1" dirty="0" smtClean="0">
                <a:solidFill>
                  <a:srgbClr val="7030A0"/>
                </a:solidFill>
              </a:rPr>
              <a:t>ما ثانيه الألف أصلها الواو:</a:t>
            </a:r>
            <a:r>
              <a:rPr lang="ar-MA" dirty="0" smtClean="0"/>
              <a:t>باب-</a:t>
            </a:r>
            <a:r>
              <a:rPr lang="ar-MA" b="1" dirty="0" smtClean="0">
                <a:solidFill>
                  <a:srgbClr val="7030A0"/>
                </a:solidFill>
              </a:rPr>
              <a:t> </a:t>
            </a:r>
            <a:r>
              <a:rPr lang="ar-MA" dirty="0" smtClean="0"/>
              <a:t>نار- تاج...تقول عند التصغير: </a:t>
            </a:r>
            <a:r>
              <a:rPr lang="ar-MA" b="1" dirty="0" smtClean="0">
                <a:solidFill>
                  <a:srgbClr val="00B050"/>
                </a:solidFill>
              </a:rPr>
              <a:t>بويب- </a:t>
            </a:r>
            <a:r>
              <a:rPr lang="ar-MA" b="1" dirty="0" err="1" smtClean="0">
                <a:solidFill>
                  <a:srgbClr val="00B050"/>
                </a:solidFill>
              </a:rPr>
              <a:t>نوير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تويج</a:t>
            </a:r>
            <a:r>
              <a:rPr lang="ar-MA" dirty="0" smtClean="0"/>
              <a:t>...</a:t>
            </a:r>
          </a:p>
          <a:p>
            <a:pPr algn="r" rtl="1"/>
            <a:r>
              <a:rPr lang="ar-MA" b="1" dirty="0" smtClean="0">
                <a:solidFill>
                  <a:srgbClr val="7030A0"/>
                </a:solidFill>
              </a:rPr>
              <a:t>ما ثانيه ألف أصلها الياء:نحو </a:t>
            </a:r>
            <a:r>
              <a:rPr lang="ar-MA" dirty="0" smtClean="0"/>
              <a:t>ناب- ..تقول عند التصغير :</a:t>
            </a:r>
            <a:r>
              <a:rPr lang="ar-MA" b="1" dirty="0" err="1" smtClean="0">
                <a:solidFill>
                  <a:srgbClr val="00B050"/>
                </a:solidFill>
              </a:rPr>
              <a:t>نييب</a:t>
            </a:r>
            <a:r>
              <a:rPr lang="ar-MA" b="1" dirty="0" smtClean="0">
                <a:solidFill>
                  <a:srgbClr val="00B050"/>
                </a:solidFill>
              </a:rPr>
              <a:t>-</a:t>
            </a:r>
          </a:p>
          <a:p>
            <a:pPr algn="r" rtl="1"/>
            <a:r>
              <a:rPr lang="ar-MA" b="1" dirty="0" smtClean="0">
                <a:solidFill>
                  <a:srgbClr val="7030A0"/>
                </a:solidFill>
              </a:rPr>
              <a:t>ما ثانيه واو أصلها الياء </a:t>
            </a:r>
            <a:r>
              <a:rPr lang="ar-MA" dirty="0" smtClean="0"/>
              <a:t>نحو:موقن- موسر...تقول عند </a:t>
            </a:r>
            <a:r>
              <a:rPr lang="ar-MA" b="1" dirty="0" smtClean="0">
                <a:solidFill>
                  <a:srgbClr val="00B050"/>
                </a:solidFill>
              </a:rPr>
              <a:t>التصغير:</a:t>
            </a:r>
            <a:r>
              <a:rPr lang="ar-MA" b="1" dirty="0" err="1" smtClean="0">
                <a:solidFill>
                  <a:srgbClr val="00B050"/>
                </a:solidFill>
              </a:rPr>
              <a:t>مييقن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مييسر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/>
            <a:r>
              <a:rPr lang="ar-MA" b="1" dirty="0" smtClean="0">
                <a:solidFill>
                  <a:srgbClr val="7030A0"/>
                </a:solidFill>
              </a:rPr>
              <a:t>ما ثانيه ياء أصلها الواو:</a:t>
            </a:r>
            <a:r>
              <a:rPr lang="ar-MA" b="1" dirty="0" smtClean="0">
                <a:solidFill>
                  <a:srgbClr val="00B050"/>
                </a:solidFill>
              </a:rPr>
              <a:t>نحو:ميزان- ميعاد- ميقات...</a:t>
            </a:r>
            <a:r>
              <a:rPr lang="ar-MA" dirty="0" smtClean="0"/>
              <a:t>فالياء هنا أصله الواو لأنّها من الوزن </a:t>
            </a:r>
            <a:r>
              <a:rPr lang="ar-MA" dirty="0" err="1" smtClean="0"/>
              <a:t>و</a:t>
            </a:r>
            <a:r>
              <a:rPr lang="ar-MA" dirty="0" smtClean="0"/>
              <a:t> الوقت والوعد...تقول عند </a:t>
            </a:r>
            <a:r>
              <a:rPr lang="ar-MA" b="1" dirty="0" smtClean="0">
                <a:solidFill>
                  <a:srgbClr val="00B050"/>
                </a:solidFill>
              </a:rPr>
              <a:t>التصغير:</a:t>
            </a:r>
            <a:r>
              <a:rPr lang="ar-MA" b="1" dirty="0" err="1" smtClean="0">
                <a:solidFill>
                  <a:srgbClr val="00B050"/>
                </a:solidFill>
              </a:rPr>
              <a:t>مويزين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مويعيد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مويقيت</a:t>
            </a:r>
            <a:r>
              <a:rPr lang="ar-MA" dirty="0" smtClean="0"/>
              <a:t>...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تصغير المؤنث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كان المؤنث الثلاثي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خاليا من التاء </a:t>
            </a:r>
            <a:r>
              <a:rPr lang="ar-MA" dirty="0" smtClean="0"/>
              <a:t>فإنها تلحق </a:t>
            </a:r>
            <a:r>
              <a:rPr lang="ar-MA" dirty="0" err="1" smtClean="0"/>
              <a:t>به</a:t>
            </a:r>
            <a:r>
              <a:rPr lang="ar-MA" dirty="0" smtClean="0"/>
              <a:t> عند التصغير نحو:</a:t>
            </a:r>
            <a:r>
              <a:rPr lang="ar-MA" b="1" dirty="0" smtClean="0">
                <a:solidFill>
                  <a:srgbClr val="00B050"/>
                </a:solidFill>
              </a:rPr>
              <a:t>هند </a:t>
            </a:r>
            <a:r>
              <a:rPr lang="ar-MA" b="1" dirty="0" err="1" smtClean="0">
                <a:solidFill>
                  <a:srgbClr val="00B050"/>
                </a:solidFill>
              </a:rPr>
              <a:t>هنيدة</a:t>
            </a:r>
            <a:r>
              <a:rPr lang="ar-MA" b="1" dirty="0" smtClean="0">
                <a:solidFill>
                  <a:srgbClr val="00B050"/>
                </a:solidFill>
              </a:rPr>
              <a:t>- شمس </a:t>
            </a:r>
            <a:r>
              <a:rPr lang="ar-MA" b="1" dirty="0" err="1" smtClean="0">
                <a:solidFill>
                  <a:srgbClr val="00B050"/>
                </a:solidFill>
              </a:rPr>
              <a:t>شميسة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dirty="0" smtClean="0"/>
              <a:t>عين عيينة- أذن </a:t>
            </a:r>
            <a:r>
              <a:rPr lang="ar-MA" dirty="0" err="1" smtClean="0"/>
              <a:t>أذينة</a:t>
            </a:r>
            <a:endParaRPr lang="ar-MA" dirty="0" smtClean="0"/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أما إذا ترتب على إلحاق التاء بالاسم لبس عند التصغير كان </a:t>
            </a:r>
            <a:r>
              <a:rPr lang="ar-MA" dirty="0" err="1" smtClean="0"/>
              <a:t>يلتبس</a:t>
            </a:r>
            <a:r>
              <a:rPr lang="ar-MA" dirty="0" smtClean="0"/>
              <a:t> المفرد بالجمع أو المذكر بالمؤنث... فعندئذ يجب ترك التاء نحو:</a:t>
            </a:r>
            <a:r>
              <a:rPr lang="ar-MA" b="1" dirty="0" smtClean="0">
                <a:solidFill>
                  <a:srgbClr val="00B050"/>
                </a:solidFill>
              </a:rPr>
              <a:t>بقر- شجر</a:t>
            </a:r>
            <a:r>
              <a:rPr lang="ar-MA" dirty="0" smtClean="0"/>
              <a:t>...تقول في التصغير:</a:t>
            </a:r>
            <a:r>
              <a:rPr lang="ar-MA" dirty="0" err="1" smtClean="0"/>
              <a:t>بقير</a:t>
            </a:r>
            <a:r>
              <a:rPr lang="ar-MA" dirty="0" smtClean="0"/>
              <a:t>- </a:t>
            </a:r>
            <a:r>
              <a:rPr lang="ar-MA" dirty="0" err="1" smtClean="0"/>
              <a:t>شجير</a:t>
            </a:r>
            <a:r>
              <a:rPr lang="ar-MA" dirty="0" smtClean="0"/>
              <a:t>...ولا تقول:</a:t>
            </a:r>
            <a:r>
              <a:rPr lang="ar-MA" dirty="0" err="1" smtClean="0"/>
              <a:t>بقيرة</a:t>
            </a:r>
            <a:r>
              <a:rPr lang="ar-MA" dirty="0" smtClean="0"/>
              <a:t>- شجيرة...</a:t>
            </a:r>
            <a:r>
              <a:rPr lang="ar-MA" b="1" dirty="0" smtClean="0">
                <a:solidFill>
                  <a:srgbClr val="00B050"/>
                </a:solidFill>
              </a:rPr>
              <a:t>حتى لا يظن </a:t>
            </a:r>
            <a:r>
              <a:rPr lang="ar-MA" b="1" dirty="0" err="1" smtClean="0">
                <a:solidFill>
                  <a:srgbClr val="00B050"/>
                </a:solidFill>
              </a:rPr>
              <a:t>انهما</a:t>
            </a:r>
            <a:r>
              <a:rPr lang="ar-MA" b="1" dirty="0" smtClean="0">
                <a:solidFill>
                  <a:srgbClr val="00B050"/>
                </a:solidFill>
              </a:rPr>
              <a:t> تصغير:بقرة- شجرة</a:t>
            </a:r>
            <a:r>
              <a:rPr lang="ar-MA" dirty="0" smtClean="0"/>
              <a:t>...</a:t>
            </a:r>
          </a:p>
          <a:p>
            <a:pPr algn="r" rtl="1">
              <a:buNone/>
            </a:pPr>
            <a:r>
              <a:rPr lang="ar-MA" dirty="0" smtClean="0"/>
              <a:t>ونحو: </a:t>
            </a:r>
            <a:r>
              <a:rPr lang="ar-MA" b="1" dirty="0" smtClean="0">
                <a:solidFill>
                  <a:srgbClr val="00B050"/>
                </a:solidFill>
              </a:rPr>
              <a:t>خمس- سبع- ست</a:t>
            </a:r>
            <a:r>
              <a:rPr lang="ar-MA" dirty="0" smtClean="0"/>
              <a:t>...تقول في تصغيرها:خميس –</a:t>
            </a:r>
            <a:r>
              <a:rPr lang="ar-MA" dirty="0" err="1" smtClean="0"/>
              <a:t>سبيع</a:t>
            </a:r>
            <a:r>
              <a:rPr lang="ar-MA" dirty="0" smtClean="0"/>
              <a:t>- </a:t>
            </a:r>
            <a:r>
              <a:rPr lang="ar-MA" dirty="0" err="1" smtClean="0"/>
              <a:t>ستيت</a:t>
            </a:r>
            <a:r>
              <a:rPr lang="ar-MA" dirty="0" smtClean="0"/>
              <a:t>.. ولا تقول:</a:t>
            </a:r>
            <a:r>
              <a:rPr lang="ar-MA" dirty="0" err="1" smtClean="0"/>
              <a:t>خميسة</a:t>
            </a:r>
            <a:r>
              <a:rPr lang="ar-MA" dirty="0" smtClean="0"/>
              <a:t>- </a:t>
            </a:r>
            <a:r>
              <a:rPr lang="ar-MA" dirty="0" err="1" smtClean="0"/>
              <a:t>سبيعة</a:t>
            </a:r>
            <a:r>
              <a:rPr lang="ar-MA" dirty="0" smtClean="0"/>
              <a:t>- </a:t>
            </a:r>
            <a:r>
              <a:rPr lang="ar-MA" dirty="0" err="1" smtClean="0"/>
              <a:t>ستيتة</a:t>
            </a:r>
            <a:r>
              <a:rPr lang="ar-MA" dirty="0" smtClean="0"/>
              <a:t>...حتى لا أنها </a:t>
            </a:r>
            <a:r>
              <a:rPr lang="ar-MA" b="1" dirty="0" smtClean="0">
                <a:solidFill>
                  <a:srgbClr val="00B050"/>
                </a:solidFill>
              </a:rPr>
              <a:t>تصغير:خمسة- سبعة- ستة</a:t>
            </a:r>
            <a:r>
              <a:rPr lang="ar-MA" dirty="0" smtClean="0"/>
              <a:t>...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وإذا كان المؤنث أكثر من الثلاثي فالعرب لا يجيزون فيه اجتلاب أو إلحاق تاء التأنيث لأنّه ثقيل بعدد حروفه ولا داعي</a:t>
            </a:r>
          </a:p>
          <a:p>
            <a:pPr algn="r" rtl="1">
              <a:buNone/>
            </a:pPr>
            <a:r>
              <a:rPr lang="ar-MA" dirty="0" smtClean="0"/>
              <a:t>لأن تزيده ثقلا بإلحاق تاء التأنيث في أخره </a:t>
            </a:r>
            <a:r>
              <a:rPr lang="ar-MA" b="1" dirty="0" smtClean="0">
                <a:solidFill>
                  <a:srgbClr val="00B050"/>
                </a:solidFill>
              </a:rPr>
              <a:t>نحو:زينب </a:t>
            </a:r>
            <a:r>
              <a:rPr lang="ar-MA" b="1" dirty="0" err="1" smtClean="0">
                <a:solidFill>
                  <a:srgbClr val="00B050"/>
                </a:solidFill>
              </a:rPr>
              <a:t>زيينب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dirty="0" smtClean="0"/>
              <a:t>سعاد سعيد...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تصغير الجمع</a:t>
            </a:r>
          </a:p>
          <a:p>
            <a:pPr algn="r" rtl="1">
              <a:buNone/>
            </a:pPr>
            <a:r>
              <a:rPr lang="ar-MA" dirty="0" smtClean="0"/>
              <a:t>الاسم الذي يدل على جمع عند تصغيره له حالتان:</a:t>
            </a:r>
          </a:p>
          <a:p>
            <a:pPr algn="r" rtl="1">
              <a:buNone/>
            </a:pPr>
            <a:r>
              <a:rPr lang="ar-MA" dirty="0" smtClean="0"/>
              <a:t>إما أن يصغر على لفظه أو لا: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أولا ما يصغر على لفظه: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اسم الجمع:</a:t>
            </a:r>
          </a:p>
          <a:p>
            <a:pPr algn="r" rtl="1">
              <a:buNone/>
            </a:pPr>
            <a:r>
              <a:rPr lang="ar-MA" dirty="0" smtClean="0"/>
              <a:t>هو ما تضمن معنى الجمع غير أنّه لا مفرد له من لفظه نحو: قوم- رهط- ركب- غنم...فإنه يصغر على لفظه </a:t>
            </a:r>
            <a:r>
              <a:rPr lang="ar-MA" b="1" dirty="0" smtClean="0">
                <a:solidFill>
                  <a:srgbClr val="00B050"/>
                </a:solidFill>
              </a:rPr>
              <a:t>فتقول:قويم- </a:t>
            </a:r>
            <a:r>
              <a:rPr lang="ar-MA" b="1" dirty="0" err="1" smtClean="0">
                <a:solidFill>
                  <a:srgbClr val="00B050"/>
                </a:solidFill>
              </a:rPr>
              <a:t>رهيط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ركيب</a:t>
            </a:r>
            <a:r>
              <a:rPr lang="ar-MA" b="1" dirty="0" smtClean="0">
                <a:solidFill>
                  <a:srgbClr val="00B050"/>
                </a:solidFill>
              </a:rPr>
              <a:t>- غنيم...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اسم الجنس الجمعي</a:t>
            </a:r>
          </a:p>
          <a:p>
            <a:pPr algn="r" rtl="1">
              <a:buNone/>
            </a:pPr>
            <a:r>
              <a:rPr lang="ar-MA" dirty="0" smtClean="0"/>
              <a:t>هو ما يفرق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بينه وبين مفرده بالتاء </a:t>
            </a:r>
            <a:r>
              <a:rPr lang="ar-MA" b="1" dirty="0" err="1" smtClean="0">
                <a:solidFill>
                  <a:schemeClr val="accent6">
                    <a:lumMod val="75000"/>
                  </a:schemeClr>
                </a:solidFill>
              </a:rPr>
              <a:t>أوياء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النسب </a:t>
            </a:r>
            <a:r>
              <a:rPr lang="ar-MA" dirty="0" smtClean="0"/>
              <a:t>نحو:بقر- تمر- نمل- نخل- عرب...تقول في </a:t>
            </a:r>
            <a:r>
              <a:rPr lang="ar-MA" b="1" dirty="0" smtClean="0">
                <a:solidFill>
                  <a:srgbClr val="00B050"/>
                </a:solidFill>
              </a:rPr>
              <a:t>تصغيرها:</a:t>
            </a:r>
            <a:r>
              <a:rPr lang="ar-MA" b="1" dirty="0" err="1" smtClean="0">
                <a:solidFill>
                  <a:srgbClr val="00B050"/>
                </a:solidFill>
              </a:rPr>
              <a:t>بقير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تمير</a:t>
            </a:r>
            <a:r>
              <a:rPr lang="ar-MA" b="1" dirty="0" smtClean="0">
                <a:solidFill>
                  <a:srgbClr val="00B050"/>
                </a:solidFill>
              </a:rPr>
              <a:t>- نميل- نخيل- </a:t>
            </a:r>
            <a:r>
              <a:rPr lang="ar-MA" b="1" dirty="0" err="1" smtClean="0">
                <a:solidFill>
                  <a:srgbClr val="00B050"/>
                </a:solidFill>
              </a:rPr>
              <a:t>عريب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جمع التصحيح لمذكر أو مؤنث</a:t>
            </a:r>
          </a:p>
          <a:p>
            <a:pPr algn="r" rtl="1">
              <a:buNone/>
            </a:pPr>
            <a:r>
              <a:rPr lang="ar-MA" dirty="0" smtClean="0"/>
              <a:t>هو جمع المذكر السالم أو المؤنث السالم فالأول نحو:مسلمون مسلمين- محسنون محسنين...أما الثاني فهو نحو:</a:t>
            </a:r>
            <a:r>
              <a:rPr lang="ar-MA" dirty="0" err="1" smtClean="0"/>
              <a:t>هندات</a:t>
            </a:r>
            <a:r>
              <a:rPr lang="ar-MA" dirty="0" smtClean="0"/>
              <a:t>- مسلمات...فعند التصغير تقول على </a:t>
            </a:r>
            <a:r>
              <a:rPr lang="ar-MA" b="1" dirty="0" smtClean="0">
                <a:solidFill>
                  <a:srgbClr val="00B050"/>
                </a:solidFill>
              </a:rPr>
              <a:t>الترتيب:</a:t>
            </a:r>
            <a:r>
              <a:rPr lang="ar-MA" b="1" dirty="0" err="1" smtClean="0">
                <a:solidFill>
                  <a:srgbClr val="00B050"/>
                </a:solidFill>
              </a:rPr>
              <a:t>مسيلمون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مسيلمين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محيسنون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محيسنين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هنيدات</a:t>
            </a:r>
            <a:r>
              <a:rPr lang="ar-MA" b="1" dirty="0" smtClean="0">
                <a:solidFill>
                  <a:srgbClr val="00B050"/>
                </a:solidFill>
              </a:rPr>
              <a:t> – </a:t>
            </a:r>
            <a:r>
              <a:rPr lang="ar-MA" b="1" dirty="0" err="1" smtClean="0">
                <a:solidFill>
                  <a:srgbClr val="00B050"/>
                </a:solidFill>
              </a:rPr>
              <a:t>مسيلمات</a:t>
            </a:r>
            <a:r>
              <a:rPr lang="ar-MA" b="1" dirty="0" smtClean="0">
                <a:solidFill>
                  <a:srgbClr val="00B050"/>
                </a:solidFill>
              </a:rPr>
              <a:t>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FF0000"/>
                </a:solidFill>
              </a:rPr>
              <a:t>جمع القلة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dirty="0" smtClean="0"/>
              <a:t>نحو </a:t>
            </a:r>
            <a:r>
              <a:rPr lang="ar-MA" b="1" dirty="0" smtClean="0">
                <a:solidFill>
                  <a:srgbClr val="00B050"/>
                </a:solidFill>
              </a:rPr>
              <a:t>أرغفة - أعمدة- أنفس </a:t>
            </a:r>
            <a:r>
              <a:rPr lang="ar-MA" dirty="0" smtClean="0"/>
              <a:t>...تقول في تصغيرها:</a:t>
            </a:r>
            <a:r>
              <a:rPr lang="ar-MA" dirty="0" err="1" smtClean="0"/>
              <a:t>أريغفة</a:t>
            </a:r>
            <a:r>
              <a:rPr lang="ar-MA" dirty="0" smtClean="0"/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أعيمدة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أنيفس</a:t>
            </a:r>
            <a:r>
              <a:rPr lang="ar-MA" dirty="0" smtClean="0"/>
              <a:t>...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ثانيا:ما لا يصغر على لفظه</a:t>
            </a:r>
          </a:p>
          <a:p>
            <a:pPr algn="r" rtl="1">
              <a:buFont typeface="Wingdings" pitchFamily="2" charset="2"/>
              <a:buChar char="q"/>
            </a:pPr>
            <a:r>
              <a:rPr lang="ar-MA" b="1" dirty="0" smtClean="0">
                <a:solidFill>
                  <a:srgbClr val="FF0000"/>
                </a:solidFill>
              </a:rPr>
              <a:t>جمع </a:t>
            </a:r>
            <a:r>
              <a:rPr lang="ar-MA" b="1" dirty="0" err="1" smtClean="0">
                <a:solidFill>
                  <a:srgbClr val="FF0000"/>
                </a:solidFill>
              </a:rPr>
              <a:t>التكسيرإذا</a:t>
            </a:r>
            <a:r>
              <a:rPr lang="ar-MA" b="1" dirty="0" smtClean="0">
                <a:solidFill>
                  <a:srgbClr val="FF0000"/>
                </a:solidFill>
              </a:rPr>
              <a:t> </a:t>
            </a:r>
            <a:r>
              <a:rPr lang="ar-MA" dirty="0" smtClean="0"/>
              <a:t>كان للعاقل فإنه لا يصغر على لفظه بل على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المفرد</a:t>
            </a:r>
            <a:r>
              <a:rPr lang="ar-MA" dirty="0" smtClean="0"/>
              <a:t> حيث يصغر ثم نجمعه جمع مذكر سالما </a:t>
            </a:r>
          </a:p>
          <a:p>
            <a:pPr algn="r" rtl="1">
              <a:buNone/>
            </a:pPr>
            <a:r>
              <a:rPr lang="ar-MA" dirty="0" smtClean="0"/>
              <a:t>نحو:</a:t>
            </a:r>
            <a:r>
              <a:rPr lang="ar-MA" b="1" dirty="0" smtClean="0">
                <a:solidFill>
                  <a:srgbClr val="00B050"/>
                </a:solidFill>
              </a:rPr>
              <a:t>شعراء كتّاب علماء</a:t>
            </a:r>
            <a:r>
              <a:rPr lang="ar-MA" dirty="0" smtClean="0"/>
              <a:t>...فإنها تصغّر على </a:t>
            </a:r>
            <a:r>
              <a:rPr lang="ar-MA" dirty="0" err="1" smtClean="0"/>
              <a:t>شويعرون</a:t>
            </a:r>
            <a:r>
              <a:rPr lang="ar-MA" dirty="0" smtClean="0"/>
              <a:t>- </a:t>
            </a:r>
            <a:r>
              <a:rPr lang="ar-MA" dirty="0" err="1" smtClean="0"/>
              <a:t>كويتبون</a:t>
            </a:r>
            <a:r>
              <a:rPr lang="ar-MA" dirty="0" smtClean="0"/>
              <a:t>- </a:t>
            </a:r>
            <a:r>
              <a:rPr lang="ar-MA" dirty="0" err="1" smtClean="0"/>
              <a:t>عويلمون</a:t>
            </a:r>
            <a:r>
              <a:rPr lang="ar-MA" dirty="0" smtClean="0"/>
              <a:t>...لأن المفرد </a:t>
            </a:r>
            <a:r>
              <a:rPr lang="ar-MA" dirty="0" err="1" smtClean="0"/>
              <a:t>شاعركاتب</a:t>
            </a:r>
            <a:r>
              <a:rPr lang="ar-MA" dirty="0" smtClean="0"/>
              <a:t> عالم وتصغير </a:t>
            </a:r>
            <a:r>
              <a:rPr lang="ar-MA" b="1" dirty="0" smtClean="0">
                <a:solidFill>
                  <a:srgbClr val="00B050"/>
                </a:solidFill>
              </a:rPr>
              <a:t>المفرد:</a:t>
            </a:r>
            <a:r>
              <a:rPr lang="ar-MA" b="1" dirty="0" err="1" smtClean="0">
                <a:solidFill>
                  <a:srgbClr val="00B050"/>
                </a:solidFill>
              </a:rPr>
              <a:t>شويعر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كويتب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عويلم</a:t>
            </a:r>
            <a:r>
              <a:rPr lang="ar-MA" dirty="0" smtClean="0"/>
              <a:t>...ثم زيدت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الواو والنون </a:t>
            </a:r>
            <a:r>
              <a:rPr lang="ar-MA" dirty="0" smtClean="0"/>
              <a:t>على تصغير المفرد ويلاحظ أنّ كلا منها عاقل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أما إذا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كان لغير العاقل </a:t>
            </a:r>
            <a:r>
              <a:rPr lang="ar-MA" dirty="0" smtClean="0"/>
              <a:t>فيرد إلى مفرده غير أنه يجمع جمع مؤنث سالم </a:t>
            </a:r>
            <a:r>
              <a:rPr lang="ar-MA" b="1" dirty="0" smtClean="0">
                <a:solidFill>
                  <a:srgbClr val="00B050"/>
                </a:solidFill>
              </a:rPr>
              <a:t>نحو:دراهم- كتب..</a:t>
            </a:r>
            <a:r>
              <a:rPr lang="ar-MA" b="1" dirty="0" err="1" smtClean="0">
                <a:solidFill>
                  <a:srgbClr val="00B050"/>
                </a:solidFill>
              </a:rPr>
              <a:t>دريهمات</a:t>
            </a:r>
            <a:r>
              <a:rPr lang="ar-MA" b="1" dirty="0" smtClean="0">
                <a:solidFill>
                  <a:srgbClr val="00B050"/>
                </a:solidFill>
              </a:rPr>
              <a:t>- كتيبات...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فيصغر مفردها ثم تزاد </a:t>
            </a:r>
            <a:r>
              <a:rPr lang="ar-MA" b="1" dirty="0" err="1" smtClean="0">
                <a:solidFill>
                  <a:schemeClr val="accent6">
                    <a:lumMod val="75000"/>
                  </a:schemeClr>
                </a:solidFill>
              </a:rPr>
              <a:t>الالف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والتاء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6-تصغير الأسماء المركبة</a:t>
            </a:r>
          </a:p>
          <a:p>
            <a:pPr algn="r" rtl="1">
              <a:buNone/>
            </a:pPr>
            <a:r>
              <a:rPr lang="ar-MA" dirty="0" smtClean="0"/>
              <a:t>يكون تصغيرها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بتصغير صدرها </a:t>
            </a:r>
            <a:r>
              <a:rPr lang="ar-MA" dirty="0" smtClean="0"/>
              <a:t>سواء أكان تركيبها </a:t>
            </a:r>
            <a:r>
              <a:rPr lang="ar-MA" b="1" dirty="0" smtClean="0">
                <a:solidFill>
                  <a:srgbClr val="7030A0"/>
                </a:solidFill>
              </a:rPr>
              <a:t>إضافيا أم مزجيا أم عدديا</a:t>
            </a:r>
            <a:r>
              <a:rPr lang="ar-MA" dirty="0" smtClean="0"/>
              <a:t> نحو:</a:t>
            </a:r>
            <a:r>
              <a:rPr lang="ar-MA" b="1" dirty="0" smtClean="0">
                <a:solidFill>
                  <a:srgbClr val="00B050"/>
                </a:solidFill>
              </a:rPr>
              <a:t>عبد الله- بعلبك- معد يكرب- سبعة عشر</a:t>
            </a:r>
            <a:r>
              <a:rPr lang="ar-MA" dirty="0" smtClean="0"/>
              <a:t>...تقول في </a:t>
            </a:r>
            <a:r>
              <a:rPr lang="ar-MA" b="1" dirty="0" smtClean="0">
                <a:solidFill>
                  <a:srgbClr val="00B050"/>
                </a:solidFill>
              </a:rPr>
              <a:t>تصغيرها:عبيد الله- </a:t>
            </a:r>
            <a:r>
              <a:rPr lang="ar-MA" b="1" dirty="0" err="1" smtClean="0">
                <a:solidFill>
                  <a:srgbClr val="00B050"/>
                </a:solidFill>
              </a:rPr>
              <a:t>بعيلبك</a:t>
            </a:r>
            <a:r>
              <a:rPr lang="ar-MA" b="1" dirty="0" smtClean="0">
                <a:solidFill>
                  <a:srgbClr val="00B050"/>
                </a:solidFill>
              </a:rPr>
              <a:t>- معيد يكرب- </a:t>
            </a:r>
            <a:r>
              <a:rPr lang="ar-MA" b="1" dirty="0" err="1" smtClean="0">
                <a:solidFill>
                  <a:srgbClr val="00B050"/>
                </a:solidFill>
              </a:rPr>
              <a:t>سبيعة</a:t>
            </a:r>
            <a:r>
              <a:rPr lang="ar-MA" b="1" dirty="0" smtClean="0">
                <a:solidFill>
                  <a:srgbClr val="00B050"/>
                </a:solidFill>
              </a:rPr>
              <a:t> عشر...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7-شواذ التصغير</a:t>
            </a:r>
          </a:p>
          <a:p>
            <a:pPr algn="r" rtl="1">
              <a:buNone/>
            </a:pPr>
            <a:r>
              <a:rPr lang="ar-MA" dirty="0" smtClean="0"/>
              <a:t>قولهم في تصغير مغرب:</a:t>
            </a:r>
            <a:r>
              <a:rPr lang="ar-MA" dirty="0" err="1" smtClean="0"/>
              <a:t>مغيربان</a:t>
            </a:r>
            <a:r>
              <a:rPr lang="ar-MA" dirty="0" smtClean="0"/>
              <a:t> و القياس </a:t>
            </a:r>
            <a:r>
              <a:rPr lang="ar-MA" dirty="0" err="1" smtClean="0"/>
              <a:t>مغيرب</a:t>
            </a:r>
            <a:endParaRPr lang="ar-MA" dirty="0" smtClean="0"/>
          </a:p>
          <a:p>
            <a:pPr algn="r" rtl="1">
              <a:buNone/>
            </a:pPr>
            <a:r>
              <a:rPr lang="ar-MA" dirty="0" smtClean="0"/>
              <a:t>...................عشية:</a:t>
            </a:r>
            <a:r>
              <a:rPr lang="ar-MA" dirty="0" err="1" smtClean="0"/>
              <a:t>عشيشية</a:t>
            </a:r>
            <a:r>
              <a:rPr lang="ar-MA" dirty="0" smtClean="0"/>
              <a:t>..............عشية</a:t>
            </a:r>
          </a:p>
          <a:p>
            <a:pPr algn="r" rtl="1">
              <a:buNone/>
            </a:pPr>
            <a:r>
              <a:rPr lang="ar-MA" dirty="0" smtClean="0"/>
              <a:t>....................ليلة:</a:t>
            </a:r>
            <a:r>
              <a:rPr lang="ar-MA" dirty="0" err="1" smtClean="0"/>
              <a:t>لييلية</a:t>
            </a:r>
            <a:r>
              <a:rPr lang="ar-MA" dirty="0" smtClean="0"/>
              <a:t>...................</a:t>
            </a:r>
            <a:r>
              <a:rPr lang="ar-MA" dirty="0" err="1" smtClean="0"/>
              <a:t>لييلة</a:t>
            </a:r>
            <a:endParaRPr lang="ar-MA" dirty="0" smtClean="0"/>
          </a:p>
          <a:p>
            <a:pPr algn="r" rtl="1">
              <a:buNone/>
            </a:pPr>
            <a:r>
              <a:rPr lang="ar-MA" dirty="0" smtClean="0"/>
              <a:t>...................رجل:</a:t>
            </a:r>
            <a:r>
              <a:rPr lang="ar-MA" dirty="0" err="1" smtClean="0"/>
              <a:t>رويجل</a:t>
            </a:r>
            <a:r>
              <a:rPr lang="ar-MA" dirty="0" smtClean="0"/>
              <a:t>..................</a:t>
            </a:r>
            <a:r>
              <a:rPr lang="ar-MA" dirty="0" err="1" smtClean="0"/>
              <a:t>رجيل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642918"/>
            <a:ext cx="7572428" cy="5429288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MA" sz="4300" b="1" dirty="0" smtClean="0">
                <a:solidFill>
                  <a:srgbClr val="0070C0"/>
                </a:solidFill>
              </a:rPr>
              <a:t>التصغير</a:t>
            </a:r>
          </a:p>
          <a:p>
            <a:pPr algn="r" rtl="1"/>
            <a:r>
              <a:rPr lang="ar-MA" sz="3900" b="1" dirty="0" smtClean="0">
                <a:solidFill>
                  <a:srgbClr val="0070C0"/>
                </a:solidFill>
              </a:rPr>
              <a:t>التصغير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r" rtl="1"/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هو تغيير يلحق الأسماء المعربة فيغيرها إلى صيغة (</a:t>
            </a:r>
            <a:r>
              <a:rPr lang="ar-MA" b="1" dirty="0" err="1" smtClean="0">
                <a:solidFill>
                  <a:srgbClr val="00B050"/>
                </a:solidFill>
              </a:rPr>
              <a:t>فعيل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)أو(</a:t>
            </a:r>
            <a:r>
              <a:rPr lang="ar-MA" b="1" dirty="0" err="1" smtClean="0">
                <a:solidFill>
                  <a:srgbClr val="00B050"/>
                </a:solidFill>
              </a:rPr>
              <a:t>فعيعل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أو(</a:t>
            </a:r>
            <a:r>
              <a:rPr lang="ar-MA" b="1" dirty="0" err="1" smtClean="0">
                <a:solidFill>
                  <a:srgbClr val="00B050"/>
                </a:solidFill>
              </a:rPr>
              <a:t>فعيعيل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نحو:نهير- </a:t>
            </a:r>
            <a:r>
              <a:rPr lang="ar-M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دريهم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ar-M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منيديل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في تصغير:</a:t>
            </a:r>
            <a:r>
              <a:rPr lang="ar-MA" b="1" dirty="0" smtClean="0">
                <a:solidFill>
                  <a:srgbClr val="00B050"/>
                </a:solidFill>
              </a:rPr>
              <a:t>نهر- درهم- منديل</a:t>
            </a:r>
          </a:p>
          <a:p>
            <a:pPr algn="r" rtl="1"/>
            <a:r>
              <a:rPr lang="ar-MA" b="1" dirty="0" smtClean="0">
                <a:solidFill>
                  <a:srgbClr val="00B0F0"/>
                </a:solidFill>
              </a:rPr>
              <a:t>1-أغراض التصغير</a:t>
            </a:r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00B0F0"/>
                </a:solidFill>
              </a:rPr>
              <a:t>الغرض اللفظي:</a:t>
            </a:r>
            <a:r>
              <a:rPr lang="ar-MA" dirty="0" smtClean="0">
                <a:solidFill>
                  <a:schemeClr val="tx1"/>
                </a:solidFill>
              </a:rPr>
              <a:t>هو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الاختصار 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لأنك عندما تقول كتيّب أخصر من قولك:كتاب صغير</a:t>
            </a:r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00B0F0"/>
                </a:solidFill>
              </a:rPr>
              <a:t>الغرض المعنوي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:هو تحقيق أحد الأمور التالية:</a:t>
            </a:r>
          </a:p>
          <a:p>
            <a:pPr algn="r" rtl="1"/>
            <a:r>
              <a:rPr lang="ar-MA" b="1" dirty="0" smtClean="0">
                <a:solidFill>
                  <a:srgbClr val="FF0000"/>
                </a:solidFill>
              </a:rPr>
              <a:t>تقليل ذات المصغّر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:نحو شجيرة أي  شجرة صغيرة أو تقليل الكمية:نحو </a:t>
            </a:r>
            <a:r>
              <a:rPr lang="ar-MA" b="1" dirty="0" err="1" smtClean="0">
                <a:solidFill>
                  <a:srgbClr val="00B050"/>
                </a:solidFill>
              </a:rPr>
              <a:t>دريهمات</a:t>
            </a:r>
            <a:r>
              <a:rPr lang="ar-M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أي دراهم قليلة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تحقير شأن المصغّر</a:t>
            </a:r>
            <a:r>
              <a:rPr lang="ar-MA" dirty="0" smtClean="0"/>
              <a:t>:</a:t>
            </a:r>
            <a:r>
              <a:rPr lang="ar-MA" dirty="0" err="1" smtClean="0"/>
              <a:t>رجيل</a:t>
            </a:r>
            <a:r>
              <a:rPr lang="ar-MA" dirty="0" smtClean="0"/>
              <a:t>- </a:t>
            </a:r>
            <a:r>
              <a:rPr lang="ar-MA" dirty="0" err="1" smtClean="0"/>
              <a:t>شويعر</a:t>
            </a:r>
            <a:r>
              <a:rPr lang="ar-MA" dirty="0" smtClean="0"/>
              <a:t>- </a:t>
            </a:r>
            <a:r>
              <a:rPr lang="ar-MA" dirty="0" err="1" smtClean="0"/>
              <a:t>عويلم</a:t>
            </a:r>
            <a:r>
              <a:rPr lang="ar-MA" dirty="0" smtClean="0"/>
              <a:t>...في </a:t>
            </a:r>
            <a:r>
              <a:rPr lang="ar-MA" b="1" dirty="0" smtClean="0">
                <a:solidFill>
                  <a:srgbClr val="00B050"/>
                </a:solidFill>
              </a:rPr>
              <a:t>تصغير:رجل- شاعر- عالم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تقريب المسافة </a:t>
            </a:r>
            <a:r>
              <a:rPr lang="ar-MA" b="1" dirty="0" err="1" smtClean="0">
                <a:solidFill>
                  <a:srgbClr val="C00000"/>
                </a:solidFill>
              </a:rPr>
              <a:t>الزمانية</a:t>
            </a:r>
            <a:r>
              <a:rPr lang="ar-MA" dirty="0" smtClean="0"/>
              <a:t>:كما يحدث في تصغير الظروف نحو:تخرج الطيور من أعشاشها</a:t>
            </a:r>
            <a:r>
              <a:rPr lang="ar-MA" b="1" dirty="0" smtClean="0">
                <a:solidFill>
                  <a:srgbClr val="00B050"/>
                </a:solidFill>
              </a:rPr>
              <a:t> بعيد </a:t>
            </a:r>
            <a:r>
              <a:rPr lang="ar-MA" dirty="0" smtClean="0"/>
              <a:t>الفجر وتعود </a:t>
            </a:r>
            <a:r>
              <a:rPr lang="ar-MA" b="1" dirty="0" smtClean="0">
                <a:solidFill>
                  <a:srgbClr val="00B050"/>
                </a:solidFill>
              </a:rPr>
              <a:t>قبيل</a:t>
            </a:r>
            <a:r>
              <a:rPr lang="ar-MA" dirty="0" smtClean="0"/>
              <a:t> الغروب في </a:t>
            </a:r>
            <a:r>
              <a:rPr lang="ar-MA" b="1" dirty="0" smtClean="0">
                <a:solidFill>
                  <a:srgbClr val="00B050"/>
                </a:solidFill>
              </a:rPr>
              <a:t>تصغير:بعد- قبل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تقريب المسافة المكانية</a:t>
            </a:r>
            <a:r>
              <a:rPr lang="ar-MA" dirty="0" smtClean="0"/>
              <a:t>:في تصغير الظروف المكانية نحو:</a:t>
            </a:r>
            <a:r>
              <a:rPr lang="ar-MA" b="1" dirty="0" smtClean="0">
                <a:solidFill>
                  <a:srgbClr val="00B050"/>
                </a:solidFill>
              </a:rPr>
              <a:t>قريب</a:t>
            </a:r>
            <a:r>
              <a:rPr lang="ar-MA" dirty="0" smtClean="0"/>
              <a:t> منزلي مسجد التوحيد- صندوق البريد </a:t>
            </a:r>
            <a:r>
              <a:rPr lang="ar-MA" b="1" dirty="0" smtClean="0">
                <a:solidFill>
                  <a:srgbClr val="00B050"/>
                </a:solidFill>
              </a:rPr>
              <a:t>بعيد</a:t>
            </a:r>
            <a:r>
              <a:rPr lang="ar-MA" dirty="0" smtClean="0"/>
              <a:t> المنزل- سرت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فويق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dirty="0" smtClean="0"/>
              <a:t>الجسر...في </a:t>
            </a:r>
            <a:r>
              <a:rPr lang="ar-MA" b="1" dirty="0" smtClean="0">
                <a:solidFill>
                  <a:srgbClr val="00B050"/>
                </a:solidFill>
              </a:rPr>
              <a:t>تصغير:قرب- بعد- فوق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تحبيب الاسم وتقريبه</a:t>
            </a:r>
            <a:r>
              <a:rPr lang="ar-MA" dirty="0" smtClean="0"/>
              <a:t>:نصيحة الأب لابنته قائلا:يا </a:t>
            </a:r>
            <a:r>
              <a:rPr lang="ar-MA" b="1" dirty="0" smtClean="0">
                <a:solidFill>
                  <a:srgbClr val="00B050"/>
                </a:solidFill>
              </a:rPr>
              <a:t>بنيتي</a:t>
            </a:r>
            <a:r>
              <a:rPr lang="ar-MA" dirty="0" smtClean="0"/>
              <a:t> اعلمي أنّ تقديم ما يقتضي التأخر عجلة وتأخير ما يقتضي التقديم عجز. في تصغير:</a:t>
            </a:r>
            <a:r>
              <a:rPr lang="ar-MA" b="1" dirty="0" smtClean="0">
                <a:solidFill>
                  <a:srgbClr val="00B050"/>
                </a:solidFill>
              </a:rPr>
              <a:t>ابنة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MA" sz="3500" b="1" dirty="0" smtClean="0">
                <a:solidFill>
                  <a:srgbClr val="00B0F0"/>
                </a:solidFill>
              </a:rPr>
              <a:t>2- شروط التصغير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3500" dirty="0" smtClean="0"/>
              <a:t>أن يكون</a:t>
            </a:r>
            <a:r>
              <a:rPr lang="ar-MA" sz="3500" b="1" dirty="0" smtClean="0">
                <a:solidFill>
                  <a:schemeClr val="accent6">
                    <a:lumMod val="75000"/>
                  </a:schemeClr>
                </a:solidFill>
              </a:rPr>
              <a:t> اسما </a:t>
            </a:r>
            <a:r>
              <a:rPr lang="ar-MA" sz="3500" dirty="0" smtClean="0"/>
              <a:t>أما الأفعال والحروف فلا تصغّر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3500" dirty="0" smtClean="0"/>
              <a:t>أن يكون </a:t>
            </a:r>
            <a:r>
              <a:rPr lang="ar-MA" sz="3500" b="1" dirty="0" smtClean="0">
                <a:solidFill>
                  <a:schemeClr val="accent6">
                    <a:lumMod val="75000"/>
                  </a:schemeClr>
                </a:solidFill>
              </a:rPr>
              <a:t>معربا</a:t>
            </a:r>
            <a:r>
              <a:rPr lang="ar-MA" sz="3500" dirty="0" smtClean="0"/>
              <a:t> أما الأسماء المبنية كالضمائر وأسماء الإشارة وأسماء الاستفهام والأسماء الموصولة فلا تصغّر</a:t>
            </a:r>
          </a:p>
          <a:p>
            <a:pPr algn="r" rtl="1">
              <a:buFont typeface="Wingdings" pitchFamily="2" charset="2"/>
              <a:buChar char="ü"/>
            </a:pPr>
            <a:r>
              <a:rPr lang="ar-MA" sz="3500" dirty="0" smtClean="0"/>
              <a:t>أن يكون ما يراد تصغيره </a:t>
            </a:r>
            <a:r>
              <a:rPr lang="ar-MA" sz="3500" b="1" dirty="0" smtClean="0">
                <a:solidFill>
                  <a:schemeClr val="accent6">
                    <a:lumMod val="75000"/>
                  </a:schemeClr>
                </a:solidFill>
              </a:rPr>
              <a:t>غير مصغر </a:t>
            </a:r>
            <a:r>
              <a:rPr lang="ar-MA" sz="3500" dirty="0" smtClean="0"/>
              <a:t>فلا يصغّر مثل:كمّيت- دريد لأنها مصغّرة على صيغة </a:t>
            </a:r>
            <a:r>
              <a:rPr lang="ar-MA" sz="3500" dirty="0" err="1" smtClean="0"/>
              <a:t>فعيل</a:t>
            </a:r>
            <a:endParaRPr lang="ar-MA" sz="3500" dirty="0" smtClean="0"/>
          </a:p>
          <a:p>
            <a:pPr algn="r" rtl="1">
              <a:buFont typeface="Wingdings" pitchFamily="2" charset="2"/>
              <a:buChar char="ü"/>
            </a:pPr>
            <a:r>
              <a:rPr lang="ar-MA" sz="3500" dirty="0" smtClean="0"/>
              <a:t>أن يكون الاسم </a:t>
            </a:r>
            <a:r>
              <a:rPr lang="ar-MA" sz="3500" b="1" dirty="0" smtClean="0">
                <a:solidFill>
                  <a:schemeClr val="accent6">
                    <a:lumMod val="75000"/>
                  </a:schemeClr>
                </a:solidFill>
              </a:rPr>
              <a:t>قابلا للتصغير </a:t>
            </a:r>
            <a:r>
              <a:rPr lang="ar-MA" sz="3500" dirty="0" smtClean="0"/>
              <a:t>فلا يصغر لفظ الجلالة ولا ملائكته ورسله وكتبه لأنها معظّمة</a:t>
            </a:r>
          </a:p>
          <a:p>
            <a:pPr algn="r" rtl="1">
              <a:buNone/>
            </a:pPr>
            <a:r>
              <a:rPr lang="ar-MA" sz="3500" b="1" dirty="0" smtClean="0">
                <a:solidFill>
                  <a:srgbClr val="00B0F0"/>
                </a:solidFill>
              </a:rPr>
              <a:t>أوزان التصغير</a:t>
            </a:r>
            <a:r>
              <a:rPr lang="ar-MA" sz="3500" dirty="0" smtClean="0"/>
              <a:t>:</a:t>
            </a:r>
          </a:p>
          <a:p>
            <a:pPr algn="r" rtl="1">
              <a:buNone/>
            </a:pPr>
            <a:r>
              <a:rPr lang="ar-MA" sz="3500" b="1" dirty="0" err="1" smtClean="0">
                <a:solidFill>
                  <a:srgbClr val="FF0000"/>
                </a:solidFill>
              </a:rPr>
              <a:t>فعيل</a:t>
            </a:r>
            <a:r>
              <a:rPr lang="ar-MA" sz="3500" dirty="0" smtClean="0"/>
              <a:t>:نحو </a:t>
            </a:r>
            <a:r>
              <a:rPr lang="ar-MA" sz="3500" b="1" dirty="0" err="1" smtClean="0">
                <a:solidFill>
                  <a:srgbClr val="00B050"/>
                </a:solidFill>
              </a:rPr>
              <a:t>رجيل</a:t>
            </a:r>
            <a:r>
              <a:rPr lang="ar-MA" sz="3500" b="1" dirty="0" smtClean="0">
                <a:solidFill>
                  <a:srgbClr val="00B050"/>
                </a:solidFill>
              </a:rPr>
              <a:t> – نهير- </a:t>
            </a:r>
            <a:r>
              <a:rPr lang="ar-MA" sz="3500" b="1" dirty="0" err="1" smtClean="0">
                <a:solidFill>
                  <a:srgbClr val="00B050"/>
                </a:solidFill>
              </a:rPr>
              <a:t>بحير</a:t>
            </a:r>
            <a:r>
              <a:rPr lang="ar-MA" sz="3500" b="1" dirty="0" smtClean="0">
                <a:solidFill>
                  <a:srgbClr val="00B050"/>
                </a:solidFill>
              </a:rPr>
              <a:t>- بدير</a:t>
            </a:r>
            <a:r>
              <a:rPr lang="ar-MA" sz="3500" dirty="0" smtClean="0"/>
              <a:t>...في تصغير رجل- نهر- </a:t>
            </a:r>
            <a:r>
              <a:rPr lang="ar-MA" dirty="0" smtClean="0"/>
              <a:t>بحر- بدر</a:t>
            </a:r>
          </a:p>
          <a:p>
            <a:pPr algn="r" rtl="1">
              <a:buNone/>
            </a:pPr>
            <a:r>
              <a:rPr lang="ar-MA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algn="r" rtl="1">
              <a:buNone/>
            </a:pPr>
            <a:r>
              <a:rPr lang="ar-MA" b="1" dirty="0" err="1" smtClean="0">
                <a:solidFill>
                  <a:srgbClr val="FF0000"/>
                </a:solidFill>
              </a:rPr>
              <a:t>فعيعل</a:t>
            </a:r>
            <a:r>
              <a:rPr lang="ar-MA" dirty="0" smtClean="0"/>
              <a:t>:نحو </a:t>
            </a:r>
            <a:r>
              <a:rPr lang="ar-MA" b="1" dirty="0" err="1" smtClean="0">
                <a:solidFill>
                  <a:srgbClr val="00B050"/>
                </a:solidFill>
              </a:rPr>
              <a:t>مسيجد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مكيتب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دريهم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جعيفر</a:t>
            </a:r>
            <a:r>
              <a:rPr lang="ar-MA" dirty="0" smtClean="0"/>
              <a:t>...من تصغير:مسجد- مكتب- درهم- جعفر</a:t>
            </a:r>
          </a:p>
          <a:p>
            <a:pPr algn="r" rtl="1">
              <a:buNone/>
            </a:pPr>
            <a:r>
              <a:rPr lang="ar-MA" b="1" dirty="0" err="1" smtClean="0">
                <a:solidFill>
                  <a:srgbClr val="FF0000"/>
                </a:solidFill>
              </a:rPr>
              <a:t>فعيعيل</a:t>
            </a:r>
            <a:r>
              <a:rPr lang="ar-MA" b="1" dirty="0" smtClean="0">
                <a:solidFill>
                  <a:srgbClr val="FF0000"/>
                </a:solidFill>
              </a:rPr>
              <a:t>:</a:t>
            </a:r>
            <a:r>
              <a:rPr lang="ar-MA" dirty="0" err="1" smtClean="0"/>
              <a:t>مصيبيح</a:t>
            </a:r>
            <a:r>
              <a:rPr lang="ar-MA" dirty="0" smtClean="0"/>
              <a:t>- </a:t>
            </a:r>
            <a:r>
              <a:rPr lang="ar-MA" dirty="0" err="1" smtClean="0"/>
              <a:t>دنينير</a:t>
            </a:r>
            <a:r>
              <a:rPr lang="ar-MA" dirty="0" smtClean="0"/>
              <a:t>- </a:t>
            </a:r>
            <a:r>
              <a:rPr lang="ar-MA" dirty="0" err="1" smtClean="0"/>
              <a:t>عصيفير</a:t>
            </a:r>
            <a:r>
              <a:rPr lang="ar-MA" dirty="0" smtClean="0"/>
              <a:t>- </a:t>
            </a:r>
            <a:r>
              <a:rPr lang="ar-MA" dirty="0" err="1" smtClean="0"/>
              <a:t>قنيديل</a:t>
            </a:r>
            <a:r>
              <a:rPr lang="ar-MA" dirty="0" smtClean="0"/>
              <a:t>...من تصغير:</a:t>
            </a:r>
            <a:r>
              <a:rPr lang="ar-MA" b="1" dirty="0" smtClean="0">
                <a:solidFill>
                  <a:srgbClr val="00B050"/>
                </a:solidFill>
              </a:rPr>
              <a:t>مصباح- دينار- عصفور- قنديل</a:t>
            </a:r>
          </a:p>
          <a:p>
            <a:pPr algn="r" rtl="1">
              <a:buNone/>
            </a:pPr>
            <a:r>
              <a:rPr lang="ar-MA" dirty="0" smtClean="0"/>
              <a:t>وتنتج هذه الصيغ الثلاثة من </a:t>
            </a:r>
            <a:r>
              <a:rPr lang="ar-MA" b="1" dirty="0" smtClean="0">
                <a:solidFill>
                  <a:srgbClr val="7030A0"/>
                </a:solidFill>
              </a:rPr>
              <a:t>ضم الحرف الأول وفتح الثاني </a:t>
            </a:r>
            <a:r>
              <a:rPr lang="ar-MA" dirty="0" smtClean="0"/>
              <a:t>مع </a:t>
            </a:r>
            <a:r>
              <a:rPr lang="ar-MA" b="1" dirty="0" smtClean="0">
                <a:solidFill>
                  <a:srgbClr val="7030A0"/>
                </a:solidFill>
              </a:rPr>
              <a:t>زيادة ياء ساكنة </a:t>
            </a:r>
            <a:r>
              <a:rPr lang="ar-MA" dirty="0" smtClean="0"/>
              <a:t>بعد الحرف الثاني تسمى </a:t>
            </a:r>
            <a:r>
              <a:rPr lang="ar-MA" b="1" dirty="0" smtClean="0">
                <a:solidFill>
                  <a:srgbClr val="7030A0"/>
                </a:solidFill>
              </a:rPr>
              <a:t>ياء التصغير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طريقة التصغير:</a:t>
            </a: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كان الاسم المراد تصغيره</a:t>
            </a:r>
            <a:r>
              <a:rPr lang="ar-MA" b="1" dirty="0" smtClean="0">
                <a:solidFill>
                  <a:srgbClr val="C00000"/>
                </a:solidFill>
              </a:rPr>
              <a:t> ثلاثيا </a:t>
            </a:r>
            <a:r>
              <a:rPr lang="ar-MA" dirty="0" smtClean="0"/>
              <a:t>ضم أوله وفتح ثانيه وزيدت ياء ثالثة ساكنة تسمى ياء التصغير فيكون تصغيره على صيغة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ar-MA" b="1" dirty="0" err="1" smtClean="0">
                <a:solidFill>
                  <a:schemeClr val="accent6">
                    <a:lumMod val="75000"/>
                  </a:schemeClr>
                </a:solidFill>
              </a:rPr>
              <a:t>فعيل</a:t>
            </a:r>
            <a:r>
              <a:rPr lang="ar-MA" dirty="0" smtClean="0"/>
              <a:t>) </a:t>
            </a:r>
            <a:r>
              <a:rPr lang="ar-MA" b="1" dirty="0" smtClean="0">
                <a:solidFill>
                  <a:srgbClr val="00B050"/>
                </a:solidFill>
              </a:rPr>
              <a:t>نحو:نهير- </a:t>
            </a:r>
            <a:r>
              <a:rPr lang="ar-MA" b="1" dirty="0" err="1" smtClean="0">
                <a:solidFill>
                  <a:srgbClr val="00B050"/>
                </a:solidFill>
              </a:rPr>
              <a:t>قليم</a:t>
            </a:r>
            <a:r>
              <a:rPr lang="ar-MA" b="1" dirty="0" smtClean="0">
                <a:solidFill>
                  <a:srgbClr val="00B050"/>
                </a:solidFill>
              </a:rPr>
              <a:t>- سهيل- </a:t>
            </a:r>
            <a:r>
              <a:rPr lang="ar-MA" b="1" dirty="0" err="1" smtClean="0">
                <a:solidFill>
                  <a:srgbClr val="00B050"/>
                </a:solidFill>
              </a:rPr>
              <a:t>جبيل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كان الاسم المراد تصغيره</a:t>
            </a:r>
            <a:r>
              <a:rPr lang="ar-MA" b="1" dirty="0" smtClean="0">
                <a:solidFill>
                  <a:srgbClr val="C00000"/>
                </a:solidFill>
              </a:rPr>
              <a:t> رباعيا </a:t>
            </a:r>
            <a:r>
              <a:rPr lang="ar-MA" dirty="0" smtClean="0"/>
              <a:t>زيد على ما تقدّم- أي ضم أوله وفتح ثانيه وزيادة ياء ثالثة ساكنة- عمل رابع وهو كسر ما بعد ياء التصغير فيكون تصغيره على صيغة (</a:t>
            </a:r>
            <a:r>
              <a:rPr lang="ar-MA" b="1" dirty="0" err="1" smtClean="0">
                <a:solidFill>
                  <a:srgbClr val="C00000"/>
                </a:solidFill>
              </a:rPr>
              <a:t>فعيعل</a:t>
            </a:r>
            <a:r>
              <a:rPr lang="ar-MA" dirty="0" smtClean="0"/>
              <a:t>) نحو:</a:t>
            </a:r>
            <a:r>
              <a:rPr lang="ar-MA" b="1" dirty="0" smtClean="0">
                <a:solidFill>
                  <a:srgbClr val="00B050"/>
                </a:solidFill>
              </a:rPr>
              <a:t>درهم</a:t>
            </a:r>
            <a:r>
              <a:rPr lang="ar-MA" dirty="0" smtClean="0"/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دريهم</a:t>
            </a:r>
            <a:r>
              <a:rPr lang="ar-MA" b="1" dirty="0" smtClean="0">
                <a:solidFill>
                  <a:srgbClr val="00B050"/>
                </a:solidFill>
              </a:rPr>
              <a:t>- جعفر </a:t>
            </a:r>
            <a:r>
              <a:rPr lang="ar-MA" b="1" dirty="0" err="1" smtClean="0">
                <a:solidFill>
                  <a:srgbClr val="00B050"/>
                </a:solidFill>
              </a:rPr>
              <a:t>جعيفر</a:t>
            </a:r>
            <a:r>
              <a:rPr lang="ar-MA" b="1" dirty="0" smtClean="0">
                <a:solidFill>
                  <a:srgbClr val="00B050"/>
                </a:solidFill>
              </a:rPr>
              <a:t>- زينب </a:t>
            </a:r>
            <a:r>
              <a:rPr lang="ar-MA" b="1" dirty="0" err="1" smtClean="0">
                <a:solidFill>
                  <a:srgbClr val="00B050"/>
                </a:solidFill>
              </a:rPr>
              <a:t>زيينب</a:t>
            </a:r>
            <a:r>
              <a:rPr lang="ar-MA" b="1" dirty="0" smtClean="0">
                <a:solidFill>
                  <a:srgbClr val="00B050"/>
                </a:solidFill>
              </a:rPr>
              <a:t>- ملعب </a:t>
            </a:r>
            <a:r>
              <a:rPr lang="ar-MA" b="1" dirty="0" err="1" smtClean="0">
                <a:solidFill>
                  <a:srgbClr val="00B050"/>
                </a:solidFill>
              </a:rPr>
              <a:t>مليعب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إذا كان الاسم المراد تصغيره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خماسيا </a:t>
            </a:r>
            <a:r>
              <a:rPr lang="ar-MA" dirty="0" smtClean="0"/>
              <a:t>وقبل أخره حرف لين زائد فإنّه يصغر على صيغة (</a:t>
            </a:r>
            <a:r>
              <a:rPr lang="ar-MA" b="1" dirty="0" err="1" smtClean="0">
                <a:solidFill>
                  <a:srgbClr val="C00000"/>
                </a:solidFill>
              </a:rPr>
              <a:t>فعيعيل</a:t>
            </a:r>
            <a:r>
              <a:rPr lang="ar-MA" dirty="0" smtClean="0"/>
              <a:t>)نحو:منشار </a:t>
            </a:r>
            <a:r>
              <a:rPr lang="ar-MA" b="1" dirty="0" err="1" smtClean="0">
                <a:solidFill>
                  <a:srgbClr val="00B050"/>
                </a:solidFill>
              </a:rPr>
              <a:t>منيشير</a:t>
            </a:r>
            <a:r>
              <a:rPr lang="ar-MA" dirty="0" smtClean="0"/>
              <a:t>- مسكين </a:t>
            </a:r>
            <a:r>
              <a:rPr lang="ar-MA" b="1" dirty="0" err="1" smtClean="0">
                <a:solidFill>
                  <a:srgbClr val="00B050"/>
                </a:solidFill>
              </a:rPr>
              <a:t>مسيكين</a:t>
            </a:r>
            <a:r>
              <a:rPr lang="ar-MA" b="1" dirty="0" smtClean="0">
                <a:solidFill>
                  <a:srgbClr val="00B050"/>
                </a:solidFill>
              </a:rPr>
              <a:t>- مصباح </a:t>
            </a:r>
            <a:r>
              <a:rPr lang="ar-MA" b="1" dirty="0" err="1" smtClean="0">
                <a:solidFill>
                  <a:srgbClr val="00B050"/>
                </a:solidFill>
              </a:rPr>
              <a:t>مصيبيح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ويلاحظ أن الحرف اللين إذا كان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ياء</a:t>
            </a:r>
            <a:r>
              <a:rPr lang="ar-MA" dirty="0" smtClean="0"/>
              <a:t> فإنها تسلم عند التصغير أما إذا كان واوا أو ألفا قلبتا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 ياء </a:t>
            </a:r>
            <a:r>
              <a:rPr lang="ar-MA" dirty="0" smtClean="0"/>
              <a:t>بسبب كسر ما قبلهما كما في:</a:t>
            </a:r>
            <a:r>
              <a:rPr lang="ar-MA" b="1" dirty="0" smtClean="0">
                <a:solidFill>
                  <a:srgbClr val="00B050"/>
                </a:solidFill>
              </a:rPr>
              <a:t>عصفور </a:t>
            </a:r>
            <a:r>
              <a:rPr lang="ar-MA" b="1" dirty="0" err="1" smtClean="0">
                <a:solidFill>
                  <a:srgbClr val="00B050"/>
                </a:solidFill>
              </a:rPr>
              <a:t>عصيفير</a:t>
            </a:r>
            <a:r>
              <a:rPr lang="ar-MA" b="1" dirty="0" smtClean="0">
                <a:solidFill>
                  <a:srgbClr val="00B050"/>
                </a:solidFill>
              </a:rPr>
              <a:t>- مصباح </a:t>
            </a:r>
            <a:r>
              <a:rPr lang="ar-MA" b="1" dirty="0" err="1" smtClean="0">
                <a:solidFill>
                  <a:srgbClr val="00B050"/>
                </a:solidFill>
              </a:rPr>
              <a:t>مصيبيح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أما إذا كان الاسم خماسيا وليس قبل أخره حرف مد فإنّه يحتاج إلى حذف حرف منه ليكون على أربعة أحرف ثم تصغره تصغير ما كان على أربعة (أي على وزن </a:t>
            </a:r>
            <a:r>
              <a:rPr lang="ar-MA" b="1" dirty="0" err="1" smtClean="0">
                <a:solidFill>
                  <a:srgbClr val="00B050"/>
                </a:solidFill>
              </a:rPr>
              <a:t>فعيعل</a:t>
            </a:r>
            <a:r>
              <a:rPr lang="ar-MA" dirty="0" smtClean="0"/>
              <a:t>) نحو:</a:t>
            </a:r>
            <a:r>
              <a:rPr lang="ar-MA" b="1" dirty="0" smtClean="0">
                <a:solidFill>
                  <a:srgbClr val="00B050"/>
                </a:solidFill>
              </a:rPr>
              <a:t>سفرجل </a:t>
            </a:r>
            <a:r>
              <a:rPr lang="ar-MA" b="1" dirty="0" err="1" smtClean="0">
                <a:solidFill>
                  <a:srgbClr val="00B050"/>
                </a:solidFill>
              </a:rPr>
              <a:t>سفيرج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فرزدق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b="1" dirty="0" err="1" smtClean="0">
                <a:solidFill>
                  <a:srgbClr val="00B050"/>
                </a:solidFill>
              </a:rPr>
              <a:t>فريزد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q"/>
            </a:pPr>
            <a:r>
              <a:rPr lang="ar-MA" dirty="0" smtClean="0"/>
              <a:t>وإن شئت عوّضت عن المحذوف ياء رابعة نحو:</a:t>
            </a:r>
            <a:r>
              <a:rPr lang="ar-MA" b="1" dirty="0" err="1" smtClean="0">
                <a:solidFill>
                  <a:srgbClr val="00B050"/>
                </a:solidFill>
              </a:rPr>
              <a:t>سفيريج</a:t>
            </a:r>
            <a:r>
              <a:rPr lang="ar-MA" dirty="0" smtClean="0"/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فريزيد</a:t>
            </a:r>
            <a:r>
              <a:rPr lang="ar-MA" dirty="0" smtClean="0"/>
              <a:t>...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3- مواضيع فتح ما بعد ياء التصغير</a:t>
            </a:r>
          </a:p>
          <a:p>
            <a:pPr algn="r" rtl="1">
              <a:buNone/>
            </a:pPr>
            <a:r>
              <a:rPr lang="ar-MA" dirty="0" smtClean="0"/>
              <a:t>إذا كان الاسم أكثر من ثلاثة أحرف فيجب كسر ما بعد ياء التصغير للمناسبة بين </a:t>
            </a:r>
            <a:r>
              <a:rPr lang="ar-MA" b="1" dirty="0" smtClean="0">
                <a:solidFill>
                  <a:srgbClr val="00B050"/>
                </a:solidFill>
              </a:rPr>
              <a:t>الياء والكسرة </a:t>
            </a:r>
            <a:r>
              <a:rPr lang="ar-MA" dirty="0" smtClean="0"/>
              <a:t>نحو:منزل </a:t>
            </a:r>
            <a:r>
              <a:rPr lang="ar-MA" dirty="0" err="1" smtClean="0"/>
              <a:t>منيزل</a:t>
            </a:r>
            <a:r>
              <a:rPr lang="ar-MA" dirty="0" smtClean="0"/>
              <a:t> – مسجد </a:t>
            </a:r>
            <a:r>
              <a:rPr lang="ar-MA" dirty="0" err="1" smtClean="0"/>
              <a:t>مسيجد</a:t>
            </a:r>
            <a:r>
              <a:rPr lang="ar-MA" dirty="0" smtClean="0"/>
              <a:t> – درهم </a:t>
            </a:r>
            <a:r>
              <a:rPr lang="ar-MA" dirty="0" err="1" smtClean="0"/>
              <a:t>دريهم</a:t>
            </a:r>
            <a:r>
              <a:rPr lang="ar-MA" dirty="0" smtClean="0"/>
              <a:t>...ويستثنى من ذلك عدة مسائل حيث يجب </a:t>
            </a:r>
            <a:r>
              <a:rPr lang="ar-MA" b="1" dirty="0" smtClean="0">
                <a:solidFill>
                  <a:srgbClr val="00B050"/>
                </a:solidFill>
              </a:rPr>
              <a:t>فيها فتح ما بعد ياء التصغير </a:t>
            </a:r>
            <a:r>
              <a:rPr lang="ar-MA" dirty="0" smtClean="0"/>
              <a:t>ومن هذه المسائل ما يلي:</a:t>
            </a:r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7030A0"/>
                </a:solidFill>
              </a:rPr>
              <a:t>الاسم المختوم بتاء التأنيث </a:t>
            </a:r>
            <a:r>
              <a:rPr lang="ar-MA" dirty="0" smtClean="0"/>
              <a:t>:نحو </a:t>
            </a:r>
            <a:r>
              <a:rPr lang="ar-MA" b="1" dirty="0" smtClean="0">
                <a:solidFill>
                  <a:srgbClr val="00B050"/>
                </a:solidFill>
              </a:rPr>
              <a:t>شجرة شجيرة- </a:t>
            </a:r>
            <a:r>
              <a:rPr lang="ar-MA" dirty="0" smtClean="0"/>
              <a:t>ثمرة </a:t>
            </a:r>
            <a:r>
              <a:rPr lang="ar-MA" dirty="0" err="1" smtClean="0"/>
              <a:t>ثميرة</a:t>
            </a:r>
            <a:endParaRPr lang="ar-MA" dirty="0" smtClean="0"/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7030A0"/>
                </a:solidFill>
              </a:rPr>
              <a:t>ما ختم بألف التأنيث المقصورة</a:t>
            </a:r>
            <a:r>
              <a:rPr lang="ar-MA" dirty="0" smtClean="0"/>
              <a:t>: نحو </a:t>
            </a:r>
            <a:r>
              <a:rPr lang="ar-MA" b="1" dirty="0" smtClean="0">
                <a:solidFill>
                  <a:srgbClr val="00B050"/>
                </a:solidFill>
              </a:rPr>
              <a:t>سلمى </a:t>
            </a:r>
            <a:r>
              <a:rPr lang="ar-MA" b="1" dirty="0" err="1" smtClean="0">
                <a:solidFill>
                  <a:srgbClr val="00B050"/>
                </a:solidFill>
              </a:rPr>
              <a:t>سليمى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dirty="0" smtClean="0"/>
              <a:t>بشرى </a:t>
            </a:r>
            <a:r>
              <a:rPr lang="ar-MA" dirty="0" err="1" smtClean="0"/>
              <a:t>بشيرى</a:t>
            </a:r>
            <a:r>
              <a:rPr lang="ar-MA" dirty="0" smtClean="0"/>
              <a:t> – </a:t>
            </a:r>
            <a:r>
              <a:rPr lang="ar-MA" b="1" dirty="0" smtClean="0">
                <a:solidFill>
                  <a:srgbClr val="00B050"/>
                </a:solidFill>
              </a:rPr>
              <a:t>ذكرى </a:t>
            </a:r>
            <a:r>
              <a:rPr lang="ar-MA" b="1" dirty="0" err="1" smtClean="0">
                <a:solidFill>
                  <a:srgbClr val="00B050"/>
                </a:solidFill>
              </a:rPr>
              <a:t>ذكيرى</a:t>
            </a:r>
            <a:endParaRPr lang="ar-MA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7030A0"/>
                </a:solidFill>
              </a:rPr>
              <a:t>ما ختم بألف التأنيث الممدودة:</a:t>
            </a:r>
            <a:r>
              <a:rPr lang="ar-MA" b="1" dirty="0" smtClean="0"/>
              <a:t>نحو</a:t>
            </a:r>
            <a:r>
              <a:rPr lang="ar-MA" b="1" dirty="0" smtClean="0">
                <a:solidFill>
                  <a:srgbClr val="7030A0"/>
                </a:solidFill>
              </a:rPr>
              <a:t> </a:t>
            </a:r>
            <a:r>
              <a:rPr lang="ar-MA" b="1" dirty="0" smtClean="0">
                <a:solidFill>
                  <a:srgbClr val="00B050"/>
                </a:solidFill>
              </a:rPr>
              <a:t>صحراء </a:t>
            </a:r>
            <a:r>
              <a:rPr lang="ar-MA" b="1" dirty="0" err="1" smtClean="0">
                <a:solidFill>
                  <a:srgbClr val="00B050"/>
                </a:solidFill>
              </a:rPr>
              <a:t>صحيراء</a:t>
            </a:r>
            <a:r>
              <a:rPr lang="ar-MA" dirty="0" smtClean="0"/>
              <a:t>- حمراء حميراء- خضراء </a:t>
            </a:r>
            <a:r>
              <a:rPr lang="ar-MA" dirty="0" err="1" smtClean="0"/>
              <a:t>خضيراء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7030A0"/>
                </a:solidFill>
              </a:rPr>
              <a:t>إذا كان الاسم مجموعا جمع قلة على وزن (أفعال) </a:t>
            </a:r>
            <a:r>
              <a:rPr lang="ar-MA" dirty="0" smtClean="0"/>
              <a:t>:نحو </a:t>
            </a:r>
            <a:r>
              <a:rPr lang="ar-MA" b="1" dirty="0" smtClean="0">
                <a:solidFill>
                  <a:srgbClr val="00B050"/>
                </a:solidFill>
              </a:rPr>
              <a:t>أصحاب </a:t>
            </a:r>
            <a:r>
              <a:rPr lang="ar-MA" b="1" dirty="0" err="1" smtClean="0">
                <a:solidFill>
                  <a:srgbClr val="00B050"/>
                </a:solidFill>
              </a:rPr>
              <a:t>أصيحاب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dirty="0" smtClean="0"/>
              <a:t>أحمال </a:t>
            </a:r>
            <a:r>
              <a:rPr lang="ar-MA" dirty="0" err="1" smtClean="0"/>
              <a:t>أحيمال</a:t>
            </a:r>
            <a:r>
              <a:rPr lang="ar-MA" dirty="0" smtClean="0"/>
              <a:t>- أفراس </a:t>
            </a:r>
            <a:r>
              <a:rPr lang="ar-MA" dirty="0" err="1" smtClean="0"/>
              <a:t>أفيراس</a:t>
            </a:r>
            <a:r>
              <a:rPr lang="ar-MA" dirty="0" smtClean="0"/>
              <a:t>...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7030A0"/>
                </a:solidFill>
              </a:rPr>
              <a:t>إذا كان الاسم مختوما بألف ونون زائدتين:نحو </a:t>
            </a:r>
            <a:r>
              <a:rPr lang="ar-MA" dirty="0" smtClean="0"/>
              <a:t>عثمان </a:t>
            </a:r>
            <a:r>
              <a:rPr lang="ar-MA" dirty="0" err="1" smtClean="0"/>
              <a:t>عثيمان</a:t>
            </a:r>
            <a:r>
              <a:rPr lang="ar-MA" dirty="0" smtClean="0"/>
              <a:t> -- </a:t>
            </a:r>
            <a:r>
              <a:rPr lang="ar-MA" b="1" dirty="0" smtClean="0">
                <a:solidFill>
                  <a:srgbClr val="00B050"/>
                </a:solidFill>
              </a:rPr>
              <a:t>سلمان سليمان- </a:t>
            </a:r>
            <a:r>
              <a:rPr lang="ar-MA" dirty="0" smtClean="0"/>
              <a:t>عمران </a:t>
            </a:r>
            <a:r>
              <a:rPr lang="ar-MA" dirty="0" err="1" smtClean="0"/>
              <a:t>عميران</a:t>
            </a:r>
            <a:r>
              <a:rPr lang="ar-MA" dirty="0" smtClean="0"/>
              <a:t>...</a:t>
            </a:r>
          </a:p>
          <a:p>
            <a:pPr algn="r" rtl="1">
              <a:buFont typeface="Wingdings" pitchFamily="2" charset="2"/>
              <a:buChar char="v"/>
            </a:pPr>
            <a:r>
              <a:rPr lang="ar-MA" b="1" dirty="0" smtClean="0">
                <a:solidFill>
                  <a:srgbClr val="7030A0"/>
                </a:solidFill>
              </a:rPr>
              <a:t>عجز المركب المزجي:نحو </a:t>
            </a:r>
            <a:r>
              <a:rPr lang="ar-MA" b="1" dirty="0" smtClean="0">
                <a:solidFill>
                  <a:srgbClr val="00B050"/>
                </a:solidFill>
              </a:rPr>
              <a:t>بعلبك </a:t>
            </a:r>
            <a:r>
              <a:rPr lang="ar-MA" b="1" dirty="0" err="1" smtClean="0">
                <a:solidFill>
                  <a:srgbClr val="00B050"/>
                </a:solidFill>
              </a:rPr>
              <a:t>بعيلبك</a:t>
            </a:r>
            <a:r>
              <a:rPr lang="ar-MA" b="1" dirty="0" smtClean="0">
                <a:solidFill>
                  <a:srgbClr val="00B050"/>
                </a:solidFill>
              </a:rPr>
              <a:t> </a:t>
            </a:r>
            <a:r>
              <a:rPr lang="ar-MA" dirty="0" smtClean="0"/>
              <a:t>– أحد عشر أحيد عشر- خمسة عشر </a:t>
            </a:r>
            <a:r>
              <a:rPr lang="ar-MA" dirty="0" err="1" smtClean="0"/>
              <a:t>خميسة</a:t>
            </a:r>
            <a:r>
              <a:rPr lang="ar-MA" dirty="0" smtClean="0"/>
              <a:t> عشر...</a:t>
            </a:r>
          </a:p>
          <a:p>
            <a:pPr algn="r" rtl="1">
              <a:buNone/>
            </a:pPr>
            <a:r>
              <a:rPr lang="ar-MA" dirty="0" smtClean="0"/>
              <a:t>ومما تقدم يتبين أن </a:t>
            </a:r>
            <a:r>
              <a:rPr lang="ar-MA" b="1" dirty="0" smtClean="0">
                <a:solidFill>
                  <a:srgbClr val="00B050"/>
                </a:solidFill>
              </a:rPr>
              <a:t>صيغ التصغير </a:t>
            </a:r>
            <a:r>
              <a:rPr lang="ar-MA" dirty="0" smtClean="0"/>
              <a:t>ثلاثة:</a:t>
            </a:r>
            <a:r>
              <a:rPr lang="ar-MA" dirty="0" err="1" smtClean="0"/>
              <a:t>فعيل</a:t>
            </a:r>
            <a:r>
              <a:rPr lang="ar-MA" dirty="0" smtClean="0"/>
              <a:t>- </a:t>
            </a:r>
            <a:r>
              <a:rPr lang="ar-MA" dirty="0" err="1" smtClean="0"/>
              <a:t>فعيعيل</a:t>
            </a:r>
            <a:r>
              <a:rPr lang="ar-MA" dirty="0" smtClean="0"/>
              <a:t>- </a:t>
            </a:r>
            <a:r>
              <a:rPr lang="ar-MA" dirty="0" err="1" smtClean="0"/>
              <a:t>فعيعيل</a:t>
            </a:r>
            <a:endParaRPr lang="ar-MA" dirty="0" smtClean="0"/>
          </a:p>
          <a:p>
            <a:pPr algn="r" rtl="1">
              <a:buNone/>
            </a:pPr>
            <a:r>
              <a:rPr lang="ar-MA" dirty="0" smtClean="0"/>
              <a:t>فإن زاد عدد حروف الاسم على هذه الصيغ فلا يمكن تصغيره إلا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بعد حذف ما يخل بالصيغة </a:t>
            </a:r>
            <a:r>
              <a:rPr lang="ar-MA" dirty="0" smtClean="0"/>
              <a:t>كما يحذف عند الجمع على (</a:t>
            </a:r>
            <a:r>
              <a:rPr lang="ar-MA" b="1" dirty="0" err="1" smtClean="0">
                <a:solidFill>
                  <a:schemeClr val="accent6">
                    <a:lumMod val="75000"/>
                  </a:schemeClr>
                </a:solidFill>
              </a:rPr>
              <a:t>فعالل</a:t>
            </a:r>
            <a:r>
              <a:rPr lang="ar-MA" dirty="0" smtClean="0"/>
              <a:t>- </a:t>
            </a:r>
            <a:r>
              <a:rPr lang="ar-MA" b="1" dirty="0" err="1" smtClean="0">
                <a:solidFill>
                  <a:schemeClr val="accent6">
                    <a:lumMod val="75000"/>
                  </a:schemeClr>
                </a:solidFill>
              </a:rPr>
              <a:t>فعاليل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ar-MA" dirty="0" smtClean="0"/>
              <a:t>أي أننا نتمكن من التصغير بالطريقة التي نتوصل </a:t>
            </a:r>
            <a:r>
              <a:rPr lang="ar-MA" dirty="0" err="1" smtClean="0"/>
              <a:t>بها</a:t>
            </a:r>
            <a:r>
              <a:rPr lang="ar-MA" dirty="0" smtClean="0"/>
              <a:t>  إلى الجمع فيحذف كل ما يخل بالصيغة من حرف أصلي أو زائد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1160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abdou</dc:creator>
  <cp:lastModifiedBy>Yassine Moutie</cp:lastModifiedBy>
  <cp:revision>7</cp:revision>
  <dcterms:created xsi:type="dcterms:W3CDTF">2019-04-22T21:23:28Z</dcterms:created>
  <dcterms:modified xsi:type="dcterms:W3CDTF">2020-03-25T19:44:37Z</dcterms:modified>
</cp:coreProperties>
</file>